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71" r:id="rId3"/>
    <p:sldId id="272" r:id="rId4"/>
    <p:sldId id="269" r:id="rId5"/>
    <p:sldId id="259" r:id="rId6"/>
    <p:sldId id="257" r:id="rId7"/>
    <p:sldId id="262" r:id="rId8"/>
    <p:sldId id="258" r:id="rId9"/>
    <p:sldId id="260" r:id="rId10"/>
    <p:sldId id="261" r:id="rId11"/>
    <p:sldId id="264" r:id="rId12"/>
    <p:sldId id="263" r:id="rId13"/>
    <p:sldId id="265" r:id="rId14"/>
    <p:sldId id="266" r:id="rId15"/>
    <p:sldId id="273" r:id="rId16"/>
    <p:sldId id="267" r:id="rId17"/>
    <p:sldId id="270" r:id="rId18"/>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Arial Black" panose="020B0A040201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Black" panose="020B0A040201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Black" panose="020B0A040201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Black" panose="020B0A040201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Black" panose="020B0A04020102020204" pitchFamily="34" charset="0"/>
        <a:ea typeface="+mn-ea"/>
        <a:cs typeface="+mn-cs"/>
      </a:defRPr>
    </a:lvl5pPr>
    <a:lvl6pPr marL="2286000" algn="l" defTabSz="914400" rtl="0" eaLnBrk="1" latinLnBrk="0" hangingPunct="1">
      <a:defRPr sz="3200" kern="1200">
        <a:solidFill>
          <a:schemeClr val="tx1"/>
        </a:solidFill>
        <a:latin typeface="Arial Black" panose="020B0A04020102020204" pitchFamily="34" charset="0"/>
        <a:ea typeface="+mn-ea"/>
        <a:cs typeface="+mn-cs"/>
      </a:defRPr>
    </a:lvl6pPr>
    <a:lvl7pPr marL="2743200" algn="l" defTabSz="914400" rtl="0" eaLnBrk="1" latinLnBrk="0" hangingPunct="1">
      <a:defRPr sz="3200" kern="1200">
        <a:solidFill>
          <a:schemeClr val="tx1"/>
        </a:solidFill>
        <a:latin typeface="Arial Black" panose="020B0A04020102020204" pitchFamily="34" charset="0"/>
        <a:ea typeface="+mn-ea"/>
        <a:cs typeface="+mn-cs"/>
      </a:defRPr>
    </a:lvl7pPr>
    <a:lvl8pPr marL="3200400" algn="l" defTabSz="914400" rtl="0" eaLnBrk="1" latinLnBrk="0" hangingPunct="1">
      <a:defRPr sz="3200" kern="1200">
        <a:solidFill>
          <a:schemeClr val="tx1"/>
        </a:solidFill>
        <a:latin typeface="Arial Black" panose="020B0A04020102020204" pitchFamily="34" charset="0"/>
        <a:ea typeface="+mn-ea"/>
        <a:cs typeface="+mn-cs"/>
      </a:defRPr>
    </a:lvl8pPr>
    <a:lvl9pPr marL="3657600" algn="l" defTabSz="914400" rtl="0" eaLnBrk="1" latinLnBrk="0" hangingPunct="1">
      <a:defRPr sz="3200" kern="120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54" autoAdjust="0"/>
    <p:restoredTop sz="94620" autoAdjust="0"/>
  </p:normalViewPr>
  <p:slideViewPr>
    <p:cSldViewPr>
      <p:cViewPr varScale="1">
        <p:scale>
          <a:sx n="62" d="100"/>
          <a:sy n="62" d="100"/>
        </p:scale>
        <p:origin x="1268" y="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44A70E5-968C-47B4-8BEC-D5B30F395633}"/>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4099" name="Rectangle 3">
            <a:extLst>
              <a:ext uri="{FF2B5EF4-FFF2-40B4-BE49-F238E27FC236}">
                <a16:creationId xmlns:a16="http://schemas.microsoft.com/office/drawing/2014/main" id="{EABF7695-12C5-45D6-B781-863C2A756A3B}"/>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2052" name="Rectangle 4">
            <a:extLst>
              <a:ext uri="{FF2B5EF4-FFF2-40B4-BE49-F238E27FC236}">
                <a16:creationId xmlns:a16="http://schemas.microsoft.com/office/drawing/2014/main" id="{556FA4CE-CF76-40F7-A18F-7338D017BD08}"/>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B4412BB2-8D09-4519-8322-F631F028E166}"/>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a:extLst>
              <a:ext uri="{FF2B5EF4-FFF2-40B4-BE49-F238E27FC236}">
                <a16:creationId xmlns:a16="http://schemas.microsoft.com/office/drawing/2014/main" id="{0E3F4A57-04FA-484E-A245-56EFCE2D3095}"/>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4103" name="Rectangle 7">
            <a:extLst>
              <a:ext uri="{FF2B5EF4-FFF2-40B4-BE49-F238E27FC236}">
                <a16:creationId xmlns:a16="http://schemas.microsoft.com/office/drawing/2014/main" id="{82F3F5EB-FFF9-4869-AE83-74553D5D8944}"/>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166C8001-DCD9-40AC-B2F7-90252C93927C}"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F511770A-D588-4643-BF8F-306CD5E8ADA1}"/>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a:extLst>
              <a:ext uri="{FF2B5EF4-FFF2-40B4-BE49-F238E27FC236}">
                <a16:creationId xmlns:a16="http://schemas.microsoft.com/office/drawing/2014/main" id="{AA4474A2-1BE6-424A-8317-E7675432030C}"/>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a:extLst>
              <a:ext uri="{FF2B5EF4-FFF2-40B4-BE49-F238E27FC236}">
                <a16:creationId xmlns:a16="http://schemas.microsoft.com/office/drawing/2014/main" id="{8834FA53-B9D5-4193-ABF2-999E9D529616}"/>
              </a:ext>
            </a:extLst>
          </p:cNvPr>
          <p:cNvSpPr>
            <a:spLocks noGrp="1" noChangeArrowheads="1"/>
          </p:cNvSpPr>
          <p:nvPr>
            <p:ph type="sldNum" sz="quarter" idx="12"/>
          </p:nvPr>
        </p:nvSpPr>
        <p:spPr>
          <a:ln/>
        </p:spPr>
        <p:txBody>
          <a:bodyPr/>
          <a:lstStyle>
            <a:lvl1pPr>
              <a:defRPr/>
            </a:lvl1pPr>
          </a:lstStyle>
          <a:p>
            <a:pPr>
              <a:defRPr/>
            </a:pPr>
            <a:fld id="{023F5B53-90FE-4420-91B5-6EA9694BD21D}" type="slidenum">
              <a:rPr lang="en-US" altLang="en-US"/>
              <a:pPr>
                <a:defRPr/>
              </a:pPr>
              <a:t>‹#›</a:t>
            </a:fld>
            <a:endParaRPr lang="en-US" altLang="en-US" dirty="0"/>
          </a:p>
        </p:txBody>
      </p:sp>
    </p:spTree>
    <p:extLst>
      <p:ext uri="{BB962C8B-B14F-4D97-AF65-F5344CB8AC3E}">
        <p14:creationId xmlns:p14="http://schemas.microsoft.com/office/powerpoint/2010/main" val="2005468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8EA9F6-949A-4BE9-A22E-637838B4ED10}"/>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a:extLst>
              <a:ext uri="{FF2B5EF4-FFF2-40B4-BE49-F238E27FC236}">
                <a16:creationId xmlns:a16="http://schemas.microsoft.com/office/drawing/2014/main" id="{10FE1BF7-49EA-4E3C-BB5B-1A3CF9BBD041}"/>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a:extLst>
              <a:ext uri="{FF2B5EF4-FFF2-40B4-BE49-F238E27FC236}">
                <a16:creationId xmlns:a16="http://schemas.microsoft.com/office/drawing/2014/main" id="{D7DF34D0-99CA-489E-B965-082C1AEDF461}"/>
              </a:ext>
            </a:extLst>
          </p:cNvPr>
          <p:cNvSpPr>
            <a:spLocks noGrp="1" noChangeArrowheads="1"/>
          </p:cNvSpPr>
          <p:nvPr>
            <p:ph type="sldNum" sz="quarter" idx="12"/>
          </p:nvPr>
        </p:nvSpPr>
        <p:spPr>
          <a:ln/>
        </p:spPr>
        <p:txBody>
          <a:bodyPr/>
          <a:lstStyle>
            <a:lvl1pPr>
              <a:defRPr/>
            </a:lvl1pPr>
          </a:lstStyle>
          <a:p>
            <a:pPr>
              <a:defRPr/>
            </a:pPr>
            <a:fld id="{8E86575A-D8C5-4E40-840D-65C2EFCE50FF}" type="slidenum">
              <a:rPr lang="en-US" altLang="en-US"/>
              <a:pPr>
                <a:defRPr/>
              </a:pPr>
              <a:t>‹#›</a:t>
            </a:fld>
            <a:endParaRPr lang="en-US" altLang="en-US" dirty="0"/>
          </a:p>
        </p:txBody>
      </p:sp>
    </p:spTree>
    <p:extLst>
      <p:ext uri="{BB962C8B-B14F-4D97-AF65-F5344CB8AC3E}">
        <p14:creationId xmlns:p14="http://schemas.microsoft.com/office/powerpoint/2010/main" val="1210712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3436D65-1808-4B91-B97B-CC813E27F66A}"/>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a:extLst>
              <a:ext uri="{FF2B5EF4-FFF2-40B4-BE49-F238E27FC236}">
                <a16:creationId xmlns:a16="http://schemas.microsoft.com/office/drawing/2014/main" id="{8535D6AE-9584-4567-B920-8FA414B5CF3B}"/>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a:extLst>
              <a:ext uri="{FF2B5EF4-FFF2-40B4-BE49-F238E27FC236}">
                <a16:creationId xmlns:a16="http://schemas.microsoft.com/office/drawing/2014/main" id="{EEDE6E86-28CF-42CF-BB94-14301CFD4A7A}"/>
              </a:ext>
            </a:extLst>
          </p:cNvPr>
          <p:cNvSpPr>
            <a:spLocks noGrp="1" noChangeArrowheads="1"/>
          </p:cNvSpPr>
          <p:nvPr>
            <p:ph type="sldNum" sz="quarter" idx="12"/>
          </p:nvPr>
        </p:nvSpPr>
        <p:spPr>
          <a:ln/>
        </p:spPr>
        <p:txBody>
          <a:bodyPr/>
          <a:lstStyle>
            <a:lvl1pPr>
              <a:defRPr/>
            </a:lvl1pPr>
          </a:lstStyle>
          <a:p>
            <a:pPr>
              <a:defRPr/>
            </a:pPr>
            <a:fld id="{ACFED413-B162-4A72-8724-CF144C92A147}" type="slidenum">
              <a:rPr lang="en-US" altLang="en-US"/>
              <a:pPr>
                <a:defRPr/>
              </a:pPr>
              <a:t>‹#›</a:t>
            </a:fld>
            <a:endParaRPr lang="en-US" altLang="en-US" dirty="0"/>
          </a:p>
        </p:txBody>
      </p:sp>
    </p:spTree>
    <p:extLst>
      <p:ext uri="{BB962C8B-B14F-4D97-AF65-F5344CB8AC3E}">
        <p14:creationId xmlns:p14="http://schemas.microsoft.com/office/powerpoint/2010/main" val="2831692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6EE62B4-3463-4F2E-8EBF-3EAA28D4498F}"/>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a:extLst>
              <a:ext uri="{FF2B5EF4-FFF2-40B4-BE49-F238E27FC236}">
                <a16:creationId xmlns:a16="http://schemas.microsoft.com/office/drawing/2014/main" id="{D09A143D-BEE1-4C21-AB0F-E72FB777ACAE}"/>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a:extLst>
              <a:ext uri="{FF2B5EF4-FFF2-40B4-BE49-F238E27FC236}">
                <a16:creationId xmlns:a16="http://schemas.microsoft.com/office/drawing/2014/main" id="{9A7B67EA-BB4B-435B-B224-0C3CDC979911}"/>
              </a:ext>
            </a:extLst>
          </p:cNvPr>
          <p:cNvSpPr>
            <a:spLocks noGrp="1" noChangeArrowheads="1"/>
          </p:cNvSpPr>
          <p:nvPr>
            <p:ph type="sldNum" sz="quarter" idx="12"/>
          </p:nvPr>
        </p:nvSpPr>
        <p:spPr>
          <a:ln/>
        </p:spPr>
        <p:txBody>
          <a:bodyPr/>
          <a:lstStyle>
            <a:lvl1pPr>
              <a:defRPr/>
            </a:lvl1pPr>
          </a:lstStyle>
          <a:p>
            <a:pPr>
              <a:defRPr/>
            </a:pPr>
            <a:fld id="{DC496B58-ABF0-4EE3-8A33-E94E9710E3E8}" type="slidenum">
              <a:rPr lang="en-US" altLang="en-US"/>
              <a:pPr>
                <a:defRPr/>
              </a:pPr>
              <a:t>‹#›</a:t>
            </a:fld>
            <a:endParaRPr lang="en-US" altLang="en-US" dirty="0"/>
          </a:p>
        </p:txBody>
      </p:sp>
    </p:spTree>
    <p:extLst>
      <p:ext uri="{BB962C8B-B14F-4D97-AF65-F5344CB8AC3E}">
        <p14:creationId xmlns:p14="http://schemas.microsoft.com/office/powerpoint/2010/main" val="2149202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DB2A3E1F-F69C-4D72-8458-E8B56A26C6E3}"/>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a:extLst>
              <a:ext uri="{FF2B5EF4-FFF2-40B4-BE49-F238E27FC236}">
                <a16:creationId xmlns:a16="http://schemas.microsoft.com/office/drawing/2014/main" id="{68BE8E27-F70E-4464-913F-46183D932CA9}"/>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a:extLst>
              <a:ext uri="{FF2B5EF4-FFF2-40B4-BE49-F238E27FC236}">
                <a16:creationId xmlns:a16="http://schemas.microsoft.com/office/drawing/2014/main" id="{1E553E5F-B42F-4CBF-BF03-769FE4E9ADD7}"/>
              </a:ext>
            </a:extLst>
          </p:cNvPr>
          <p:cNvSpPr>
            <a:spLocks noGrp="1" noChangeArrowheads="1"/>
          </p:cNvSpPr>
          <p:nvPr>
            <p:ph type="sldNum" sz="quarter" idx="12"/>
          </p:nvPr>
        </p:nvSpPr>
        <p:spPr>
          <a:ln/>
        </p:spPr>
        <p:txBody>
          <a:bodyPr/>
          <a:lstStyle>
            <a:lvl1pPr>
              <a:defRPr/>
            </a:lvl1pPr>
          </a:lstStyle>
          <a:p>
            <a:pPr>
              <a:defRPr/>
            </a:pPr>
            <a:fld id="{4F2B67A4-4385-423B-B8E6-BAE263037760}" type="slidenum">
              <a:rPr lang="en-US" altLang="en-US"/>
              <a:pPr>
                <a:defRPr/>
              </a:pPr>
              <a:t>‹#›</a:t>
            </a:fld>
            <a:endParaRPr lang="en-US" altLang="en-US" dirty="0"/>
          </a:p>
        </p:txBody>
      </p:sp>
    </p:spTree>
    <p:extLst>
      <p:ext uri="{BB962C8B-B14F-4D97-AF65-F5344CB8AC3E}">
        <p14:creationId xmlns:p14="http://schemas.microsoft.com/office/powerpoint/2010/main" val="2758479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91B2926-C5B6-413F-B2F9-8DB24B1E6317}"/>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023552A1-4010-4E0F-8D4D-E31BB9210194}"/>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8039BBE7-29E3-4D49-B290-AC3B05034167}"/>
              </a:ext>
            </a:extLst>
          </p:cNvPr>
          <p:cNvSpPr>
            <a:spLocks noGrp="1" noChangeArrowheads="1"/>
          </p:cNvSpPr>
          <p:nvPr>
            <p:ph type="sldNum" sz="quarter" idx="12"/>
          </p:nvPr>
        </p:nvSpPr>
        <p:spPr>
          <a:ln/>
        </p:spPr>
        <p:txBody>
          <a:bodyPr/>
          <a:lstStyle>
            <a:lvl1pPr>
              <a:defRPr/>
            </a:lvl1pPr>
          </a:lstStyle>
          <a:p>
            <a:pPr>
              <a:defRPr/>
            </a:pPr>
            <a:fld id="{51FDEA28-4D7A-4606-ABFD-DEB9E446160B}" type="slidenum">
              <a:rPr lang="en-US" altLang="en-US"/>
              <a:pPr>
                <a:defRPr/>
              </a:pPr>
              <a:t>‹#›</a:t>
            </a:fld>
            <a:endParaRPr lang="en-US" altLang="en-US" dirty="0"/>
          </a:p>
        </p:txBody>
      </p:sp>
    </p:spTree>
    <p:extLst>
      <p:ext uri="{BB962C8B-B14F-4D97-AF65-F5344CB8AC3E}">
        <p14:creationId xmlns:p14="http://schemas.microsoft.com/office/powerpoint/2010/main" val="139872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96AB46F4-4AB8-4B02-878B-6EDC3EAD51A8}"/>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a:extLst>
              <a:ext uri="{FF2B5EF4-FFF2-40B4-BE49-F238E27FC236}">
                <a16:creationId xmlns:a16="http://schemas.microsoft.com/office/drawing/2014/main" id="{B0494C4F-F68A-4ECB-8681-76A2E6E7F92A}"/>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a:extLst>
              <a:ext uri="{FF2B5EF4-FFF2-40B4-BE49-F238E27FC236}">
                <a16:creationId xmlns:a16="http://schemas.microsoft.com/office/drawing/2014/main" id="{AA501E5D-2EB7-4717-8E9A-6805BD31A21F}"/>
              </a:ext>
            </a:extLst>
          </p:cNvPr>
          <p:cNvSpPr>
            <a:spLocks noGrp="1" noChangeArrowheads="1"/>
          </p:cNvSpPr>
          <p:nvPr>
            <p:ph type="sldNum" sz="quarter" idx="12"/>
          </p:nvPr>
        </p:nvSpPr>
        <p:spPr>
          <a:ln/>
        </p:spPr>
        <p:txBody>
          <a:bodyPr/>
          <a:lstStyle>
            <a:lvl1pPr>
              <a:defRPr/>
            </a:lvl1pPr>
          </a:lstStyle>
          <a:p>
            <a:pPr>
              <a:defRPr/>
            </a:pPr>
            <a:fld id="{1D13B9D2-50FA-4D6D-9392-8717F284481C}" type="slidenum">
              <a:rPr lang="en-US" altLang="en-US"/>
              <a:pPr>
                <a:defRPr/>
              </a:pPr>
              <a:t>‹#›</a:t>
            </a:fld>
            <a:endParaRPr lang="en-US" altLang="en-US" dirty="0"/>
          </a:p>
        </p:txBody>
      </p:sp>
    </p:spTree>
    <p:extLst>
      <p:ext uri="{BB962C8B-B14F-4D97-AF65-F5344CB8AC3E}">
        <p14:creationId xmlns:p14="http://schemas.microsoft.com/office/powerpoint/2010/main" val="4288206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5F2679E-6AB7-400A-AECD-2B9D3B1D4465}"/>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a:extLst>
              <a:ext uri="{FF2B5EF4-FFF2-40B4-BE49-F238E27FC236}">
                <a16:creationId xmlns:a16="http://schemas.microsoft.com/office/drawing/2014/main" id="{013666F8-D07A-4199-A526-2445A418DD32}"/>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a:extLst>
              <a:ext uri="{FF2B5EF4-FFF2-40B4-BE49-F238E27FC236}">
                <a16:creationId xmlns:a16="http://schemas.microsoft.com/office/drawing/2014/main" id="{30A6E9FD-DD90-4496-96FB-0F846FD867AE}"/>
              </a:ext>
            </a:extLst>
          </p:cNvPr>
          <p:cNvSpPr>
            <a:spLocks noGrp="1" noChangeArrowheads="1"/>
          </p:cNvSpPr>
          <p:nvPr>
            <p:ph type="sldNum" sz="quarter" idx="12"/>
          </p:nvPr>
        </p:nvSpPr>
        <p:spPr>
          <a:ln/>
        </p:spPr>
        <p:txBody>
          <a:bodyPr/>
          <a:lstStyle>
            <a:lvl1pPr>
              <a:defRPr/>
            </a:lvl1pPr>
          </a:lstStyle>
          <a:p>
            <a:pPr>
              <a:defRPr/>
            </a:pPr>
            <a:fld id="{5CE074FC-1CEB-424B-B010-BC816D26C2EB}" type="slidenum">
              <a:rPr lang="en-US" altLang="en-US"/>
              <a:pPr>
                <a:defRPr/>
              </a:pPr>
              <a:t>‹#›</a:t>
            </a:fld>
            <a:endParaRPr lang="en-US" altLang="en-US" dirty="0"/>
          </a:p>
        </p:txBody>
      </p:sp>
    </p:spTree>
    <p:extLst>
      <p:ext uri="{BB962C8B-B14F-4D97-AF65-F5344CB8AC3E}">
        <p14:creationId xmlns:p14="http://schemas.microsoft.com/office/powerpoint/2010/main" val="3504318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AA9B959-CC4A-4668-A4BB-25FFE8158D8D}"/>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a:extLst>
              <a:ext uri="{FF2B5EF4-FFF2-40B4-BE49-F238E27FC236}">
                <a16:creationId xmlns:a16="http://schemas.microsoft.com/office/drawing/2014/main" id="{2B54ACBD-5673-4F32-B083-41B4AF9634C1}"/>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a:extLst>
              <a:ext uri="{FF2B5EF4-FFF2-40B4-BE49-F238E27FC236}">
                <a16:creationId xmlns:a16="http://schemas.microsoft.com/office/drawing/2014/main" id="{D685CCBC-02A9-4A71-91EC-2BE41C97266A}"/>
              </a:ext>
            </a:extLst>
          </p:cNvPr>
          <p:cNvSpPr>
            <a:spLocks noGrp="1" noChangeArrowheads="1"/>
          </p:cNvSpPr>
          <p:nvPr>
            <p:ph type="sldNum" sz="quarter" idx="12"/>
          </p:nvPr>
        </p:nvSpPr>
        <p:spPr>
          <a:ln/>
        </p:spPr>
        <p:txBody>
          <a:bodyPr/>
          <a:lstStyle>
            <a:lvl1pPr>
              <a:defRPr/>
            </a:lvl1pPr>
          </a:lstStyle>
          <a:p>
            <a:pPr>
              <a:defRPr/>
            </a:pPr>
            <a:fld id="{FB327281-15EB-4125-BDF2-29B7DE3FB255}" type="slidenum">
              <a:rPr lang="en-US" altLang="en-US"/>
              <a:pPr>
                <a:defRPr/>
              </a:pPr>
              <a:t>‹#›</a:t>
            </a:fld>
            <a:endParaRPr lang="en-US" altLang="en-US" dirty="0"/>
          </a:p>
        </p:txBody>
      </p:sp>
    </p:spTree>
    <p:extLst>
      <p:ext uri="{BB962C8B-B14F-4D97-AF65-F5344CB8AC3E}">
        <p14:creationId xmlns:p14="http://schemas.microsoft.com/office/powerpoint/2010/main" val="387795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C1D940C-7477-4361-AC4F-58F24D1D9205}"/>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35CA0A37-6C4F-401F-A2D9-C3F6EEBD9416}"/>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1F8ACEB8-18A2-41F0-B150-1B5E70AAB5FE}"/>
              </a:ext>
            </a:extLst>
          </p:cNvPr>
          <p:cNvSpPr>
            <a:spLocks noGrp="1" noChangeArrowheads="1"/>
          </p:cNvSpPr>
          <p:nvPr>
            <p:ph type="sldNum" sz="quarter" idx="12"/>
          </p:nvPr>
        </p:nvSpPr>
        <p:spPr>
          <a:ln/>
        </p:spPr>
        <p:txBody>
          <a:bodyPr/>
          <a:lstStyle>
            <a:lvl1pPr>
              <a:defRPr/>
            </a:lvl1pPr>
          </a:lstStyle>
          <a:p>
            <a:pPr>
              <a:defRPr/>
            </a:pPr>
            <a:fld id="{73B5AD5B-5CFE-4008-8874-227FBA590D06}" type="slidenum">
              <a:rPr lang="en-US" altLang="en-US"/>
              <a:pPr>
                <a:defRPr/>
              </a:pPr>
              <a:t>‹#›</a:t>
            </a:fld>
            <a:endParaRPr lang="en-US" altLang="en-US" dirty="0"/>
          </a:p>
        </p:txBody>
      </p:sp>
    </p:spTree>
    <p:extLst>
      <p:ext uri="{BB962C8B-B14F-4D97-AF65-F5344CB8AC3E}">
        <p14:creationId xmlns:p14="http://schemas.microsoft.com/office/powerpoint/2010/main" val="1980584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F3AAF7B-BD31-4BD7-86AF-B4B5C1895B30}"/>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86436C73-BFD4-498F-BB76-8605F561B97F}"/>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400B5A50-484C-40F0-AC99-8BAED8184349}"/>
              </a:ext>
            </a:extLst>
          </p:cNvPr>
          <p:cNvSpPr>
            <a:spLocks noGrp="1" noChangeArrowheads="1"/>
          </p:cNvSpPr>
          <p:nvPr>
            <p:ph type="sldNum" sz="quarter" idx="12"/>
          </p:nvPr>
        </p:nvSpPr>
        <p:spPr>
          <a:ln/>
        </p:spPr>
        <p:txBody>
          <a:bodyPr/>
          <a:lstStyle>
            <a:lvl1pPr>
              <a:defRPr/>
            </a:lvl1pPr>
          </a:lstStyle>
          <a:p>
            <a:pPr>
              <a:defRPr/>
            </a:pPr>
            <a:fld id="{241625B6-CD0D-4065-92A3-959ABA25C179}" type="slidenum">
              <a:rPr lang="en-US" altLang="en-US"/>
              <a:pPr>
                <a:defRPr/>
              </a:pPr>
              <a:t>‹#›</a:t>
            </a:fld>
            <a:endParaRPr lang="en-US" altLang="en-US" dirty="0"/>
          </a:p>
        </p:txBody>
      </p:sp>
    </p:spTree>
    <p:extLst>
      <p:ext uri="{BB962C8B-B14F-4D97-AF65-F5344CB8AC3E}">
        <p14:creationId xmlns:p14="http://schemas.microsoft.com/office/powerpoint/2010/main" val="1685967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B0E1273-C9D6-455E-8DF9-13A3FFE9E92F}"/>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7D376D6-4D15-431C-8675-DE5D0875568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4A644F95-F0EE-428E-BB0B-74AC2219B54B}"/>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pPr>
              <a:defRPr/>
            </a:pPr>
            <a:endParaRPr lang="en-US" dirty="0"/>
          </a:p>
        </p:txBody>
      </p:sp>
      <p:sp>
        <p:nvSpPr>
          <p:cNvPr id="1029" name="Rectangle 5">
            <a:extLst>
              <a:ext uri="{FF2B5EF4-FFF2-40B4-BE49-F238E27FC236}">
                <a16:creationId xmlns:a16="http://schemas.microsoft.com/office/drawing/2014/main" id="{C497C14E-8573-4394-AE60-C2919CD42163}"/>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pPr>
              <a:defRPr/>
            </a:pPr>
            <a:endParaRPr lang="en-US" dirty="0"/>
          </a:p>
        </p:txBody>
      </p:sp>
      <p:sp>
        <p:nvSpPr>
          <p:cNvPr id="1030" name="Rectangle 6">
            <a:extLst>
              <a:ext uri="{FF2B5EF4-FFF2-40B4-BE49-F238E27FC236}">
                <a16:creationId xmlns:a16="http://schemas.microsoft.com/office/drawing/2014/main" id="{A6818D1B-FC14-4646-858F-EFA56D592302}"/>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defRPr>
            </a:lvl1pPr>
          </a:lstStyle>
          <a:p>
            <a:pPr>
              <a:defRPr/>
            </a:pPr>
            <a:fld id="{C4553B1F-87E5-43EA-B99C-3878B06FC00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F87B3B8-67FB-4E58-B75E-DCEC2502798B}"/>
              </a:ext>
            </a:extLst>
          </p:cNvPr>
          <p:cNvSpPr>
            <a:spLocks noGrp="1" noChangeArrowheads="1"/>
          </p:cNvSpPr>
          <p:nvPr>
            <p:ph type="ctrTitle"/>
          </p:nvPr>
        </p:nvSpPr>
        <p:spPr>
          <a:xfrm>
            <a:off x="685800" y="1600200"/>
            <a:ext cx="7772400" cy="1470025"/>
          </a:xfrm>
        </p:spPr>
        <p:txBody>
          <a:bodyPr/>
          <a:lstStyle/>
          <a:p>
            <a:pPr eaLnBrk="1" hangingPunct="1"/>
            <a:r>
              <a:rPr lang="en-US" altLang="en-US" sz="3600" dirty="0">
                <a:latin typeface="Arial Black" panose="020B0A04020102020204" pitchFamily="34" charset="0"/>
              </a:rPr>
              <a:t>Do the NRC's Regulatory Applications of Consequence Analysis Promote Environmental Racism and Injustice?</a:t>
            </a:r>
          </a:p>
        </p:txBody>
      </p:sp>
      <p:sp>
        <p:nvSpPr>
          <p:cNvPr id="3075" name="Rectangle 3">
            <a:extLst>
              <a:ext uri="{FF2B5EF4-FFF2-40B4-BE49-F238E27FC236}">
                <a16:creationId xmlns:a16="http://schemas.microsoft.com/office/drawing/2014/main" id="{17353C60-814A-4B01-BD6B-D134E5FCBB32}"/>
              </a:ext>
            </a:extLst>
          </p:cNvPr>
          <p:cNvSpPr>
            <a:spLocks noGrp="1" noChangeArrowheads="1"/>
          </p:cNvSpPr>
          <p:nvPr>
            <p:ph type="subTitle" idx="1"/>
          </p:nvPr>
        </p:nvSpPr>
        <p:spPr>
          <a:xfrm>
            <a:off x="914400" y="3886200"/>
            <a:ext cx="7391400" cy="1752600"/>
          </a:xfrm>
        </p:spPr>
        <p:txBody>
          <a:bodyPr/>
          <a:lstStyle/>
          <a:p>
            <a:pPr eaLnBrk="1" hangingPunct="1">
              <a:lnSpc>
                <a:spcPct val="80000"/>
              </a:lnSpc>
            </a:pPr>
            <a:r>
              <a:rPr lang="en-US" altLang="en-US" sz="2000" dirty="0">
                <a:latin typeface="Arial Black" panose="020B0A04020102020204" pitchFamily="34" charset="0"/>
              </a:rPr>
              <a:t>Dr. Edwin Lyman</a:t>
            </a:r>
          </a:p>
          <a:p>
            <a:pPr eaLnBrk="1" hangingPunct="1">
              <a:lnSpc>
                <a:spcPct val="80000"/>
              </a:lnSpc>
            </a:pPr>
            <a:r>
              <a:rPr lang="en-US" altLang="en-US" sz="2000" dirty="0">
                <a:latin typeface="Arial Black" panose="020B0A04020102020204" pitchFamily="34" charset="0"/>
              </a:rPr>
              <a:t>Director of Nuclear Power Safety</a:t>
            </a:r>
          </a:p>
          <a:p>
            <a:pPr eaLnBrk="1" hangingPunct="1">
              <a:lnSpc>
                <a:spcPct val="80000"/>
              </a:lnSpc>
            </a:pPr>
            <a:r>
              <a:rPr lang="en-US" altLang="en-US" sz="2000" dirty="0">
                <a:latin typeface="Arial Black" panose="020B0A04020102020204" pitchFamily="34" charset="0"/>
              </a:rPr>
              <a:t>Climate and Energy Program</a:t>
            </a:r>
          </a:p>
          <a:p>
            <a:pPr eaLnBrk="1" hangingPunct="1">
              <a:lnSpc>
                <a:spcPct val="80000"/>
              </a:lnSpc>
            </a:pPr>
            <a:r>
              <a:rPr lang="en-US" altLang="en-US" sz="2000" dirty="0">
                <a:latin typeface="Arial Black" panose="020B0A04020102020204" pitchFamily="34" charset="0"/>
              </a:rPr>
              <a:t>Union of Concerned Scientists </a:t>
            </a:r>
          </a:p>
          <a:p>
            <a:pPr eaLnBrk="1" hangingPunct="1">
              <a:lnSpc>
                <a:spcPct val="80000"/>
              </a:lnSpc>
            </a:pPr>
            <a:endParaRPr lang="en-US" altLang="en-US" sz="2800" dirty="0">
              <a:latin typeface="Arial Black" panose="020B0A04020102020204" pitchFamily="34" charset="0"/>
            </a:endParaRPr>
          </a:p>
          <a:p>
            <a:pPr eaLnBrk="1" hangingPunct="1">
              <a:lnSpc>
                <a:spcPct val="80000"/>
              </a:lnSpc>
            </a:pPr>
            <a:r>
              <a:rPr lang="en-US" altLang="en-US" sz="2800" dirty="0">
                <a:latin typeface="Arial Black" panose="020B0A04020102020204" pitchFamily="34" charset="0"/>
              </a:rPr>
              <a:t>September 21, 2022</a:t>
            </a:r>
          </a:p>
          <a:p>
            <a:pPr eaLnBrk="1" hangingPunct="1">
              <a:lnSpc>
                <a:spcPct val="80000"/>
              </a:lnSpc>
            </a:pPr>
            <a:endParaRPr lang="en-US" altLang="en-US" sz="2800" dirty="0">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2D207-6168-4C0E-E350-82BF6DDC317A}"/>
              </a:ext>
            </a:extLst>
          </p:cNvPr>
          <p:cNvSpPr>
            <a:spLocks noGrp="1"/>
          </p:cNvSpPr>
          <p:nvPr>
            <p:ph type="title"/>
          </p:nvPr>
        </p:nvSpPr>
        <p:spPr/>
        <p:txBody>
          <a:bodyPr/>
          <a:lstStyle/>
          <a:p>
            <a:r>
              <a:rPr lang="en-US" sz="3600" b="1" dirty="0"/>
              <a:t>Socioeconomic disparities</a:t>
            </a:r>
          </a:p>
        </p:txBody>
      </p:sp>
      <p:pic>
        <p:nvPicPr>
          <p:cNvPr id="6" name="Content Placeholder 5" descr="Table&#10;&#10;Description automatically generated">
            <a:extLst>
              <a:ext uri="{FF2B5EF4-FFF2-40B4-BE49-F238E27FC236}">
                <a16:creationId xmlns:a16="http://schemas.microsoft.com/office/drawing/2014/main" id="{09C2E7C0-B86D-6578-E4BF-EAA90847D1F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029265"/>
            <a:ext cx="8229600" cy="3667833"/>
          </a:xfrm>
        </p:spPr>
      </p:pic>
      <p:sp>
        <p:nvSpPr>
          <p:cNvPr id="4" name="Slide Number Placeholder 3">
            <a:extLst>
              <a:ext uri="{FF2B5EF4-FFF2-40B4-BE49-F238E27FC236}">
                <a16:creationId xmlns:a16="http://schemas.microsoft.com/office/drawing/2014/main" id="{78B114A2-849A-B7ED-A1FC-3584A618BB34}"/>
              </a:ext>
            </a:extLst>
          </p:cNvPr>
          <p:cNvSpPr>
            <a:spLocks noGrp="1"/>
          </p:cNvSpPr>
          <p:nvPr>
            <p:ph type="sldNum" sz="quarter" idx="12"/>
          </p:nvPr>
        </p:nvSpPr>
        <p:spPr/>
        <p:txBody>
          <a:bodyPr/>
          <a:lstStyle/>
          <a:p>
            <a:pPr>
              <a:defRPr/>
            </a:pPr>
            <a:fld id="{DC496B58-ABF0-4EE3-8A33-E94E9710E3E8}" type="slidenum">
              <a:rPr lang="en-US" altLang="en-US" smtClean="0"/>
              <a:pPr>
                <a:defRPr/>
              </a:pPr>
              <a:t>10</a:t>
            </a:fld>
            <a:endParaRPr lang="en-US" altLang="en-US" dirty="0"/>
          </a:p>
        </p:txBody>
      </p:sp>
      <p:sp>
        <p:nvSpPr>
          <p:cNvPr id="3" name="TextBox 2">
            <a:extLst>
              <a:ext uri="{FF2B5EF4-FFF2-40B4-BE49-F238E27FC236}">
                <a16:creationId xmlns:a16="http://schemas.microsoft.com/office/drawing/2014/main" id="{ED9C02CE-D822-CB4E-0BE7-7105B525608B}"/>
              </a:ext>
            </a:extLst>
          </p:cNvPr>
          <p:cNvSpPr txBox="1"/>
          <p:nvPr/>
        </p:nvSpPr>
        <p:spPr>
          <a:xfrm>
            <a:off x="533400" y="6019800"/>
            <a:ext cx="8001000" cy="64633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Gopal K. Singh and Ahmedin Jemal. Journal of Environmental and Public Health, 2017.</a:t>
            </a:r>
            <a:r>
              <a:rPr kumimoji="0" lang="fr-FR" sz="1800" b="0" i="0" u="none" strike="noStrike" kern="1200" cap="none" spc="0" normalizeH="0" baseline="0" noProof="0" dirty="0">
                <a:ln>
                  <a:noFill/>
                </a:ln>
                <a:solidFill>
                  <a:srgbClr val="000000"/>
                </a:solidFill>
                <a:effectLst/>
                <a:uLnTx/>
                <a:uFillTx/>
                <a:latin typeface="Arial"/>
                <a:ea typeface="+mn-ea"/>
                <a:cs typeface="+mn-cs"/>
              </a:rPr>
              <a:t> </a:t>
            </a:r>
            <a:r>
              <a:rPr kumimoji="0" lang="en-US" sz="1800" b="0" i="0" u="none" strike="noStrike" kern="1200" cap="none" spc="0" normalizeH="0" baseline="0" noProof="0" dirty="0">
                <a:ln>
                  <a:noFill/>
                </a:ln>
                <a:solidFill>
                  <a:srgbClr val="000000"/>
                </a:solidFill>
                <a:effectLst/>
                <a:uLnTx/>
                <a:uFillTx/>
                <a:latin typeface="Arial"/>
                <a:ea typeface="+mn-ea"/>
                <a:cs typeface="+mn-cs"/>
              </a:rPr>
              <a:t>http://dx.doi.org/10.1155/2017/2819372</a:t>
            </a:r>
            <a:endParaRPr kumimoji="0" lang="en-US" sz="32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017482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AB83F-855B-DA89-CBFB-8216B7F01545}"/>
              </a:ext>
            </a:extLst>
          </p:cNvPr>
          <p:cNvSpPr>
            <a:spLocks noGrp="1"/>
          </p:cNvSpPr>
          <p:nvPr>
            <p:ph type="title"/>
          </p:nvPr>
        </p:nvSpPr>
        <p:spPr/>
        <p:txBody>
          <a:bodyPr/>
          <a:lstStyle/>
          <a:p>
            <a:r>
              <a:rPr lang="en-US" sz="3600" b="1" dirty="0"/>
              <a:t>A growing problem</a:t>
            </a:r>
          </a:p>
        </p:txBody>
      </p:sp>
      <p:sp>
        <p:nvSpPr>
          <p:cNvPr id="3" name="Content Placeholder 2">
            <a:extLst>
              <a:ext uri="{FF2B5EF4-FFF2-40B4-BE49-F238E27FC236}">
                <a16:creationId xmlns:a16="http://schemas.microsoft.com/office/drawing/2014/main" id="{0965CCD3-1072-C611-3F66-E2501FBAE74E}"/>
              </a:ext>
            </a:extLst>
          </p:cNvPr>
          <p:cNvSpPr>
            <a:spLocks noGrp="1"/>
          </p:cNvSpPr>
          <p:nvPr>
            <p:ph idx="1"/>
          </p:nvPr>
        </p:nvSpPr>
        <p:spPr/>
        <p:txBody>
          <a:bodyPr/>
          <a:lstStyle/>
          <a:p>
            <a:r>
              <a:rPr lang="en-US" sz="2800" dirty="0"/>
              <a:t>The use of inappropriate values for assessing harm will become more of a problem as the NRC establishes more rules and guidance that rely on calculated doses as acceptance criteria</a:t>
            </a:r>
          </a:p>
          <a:p>
            <a:pPr lvl="1"/>
            <a:r>
              <a:rPr lang="en-US" sz="2400" dirty="0"/>
              <a:t>Emergency planning zone size (10 CFR 50.160)</a:t>
            </a:r>
          </a:p>
          <a:p>
            <a:pPr lvl="1"/>
            <a:r>
              <a:rPr lang="en-US" sz="2400" dirty="0"/>
              <a:t>Limited-scope security rule for new reactors</a:t>
            </a:r>
          </a:p>
          <a:p>
            <a:pPr lvl="1"/>
            <a:r>
              <a:rPr lang="en-US" sz="2400" dirty="0"/>
              <a:t>Revision to reactor siting policy</a:t>
            </a:r>
          </a:p>
          <a:p>
            <a:pPr lvl="1"/>
            <a:r>
              <a:rPr lang="en-US" sz="2400" dirty="0"/>
              <a:t>Part 53 (new reactor licensing and oversight)</a:t>
            </a:r>
          </a:p>
          <a:p>
            <a:pPr lvl="2"/>
            <a:r>
              <a:rPr lang="en-US" sz="2000" dirty="0"/>
              <a:t>Explicit inclusion of “quantitative health objectives” (average fatality risks from accidents) as regulatory requirements</a:t>
            </a:r>
          </a:p>
        </p:txBody>
      </p:sp>
      <p:sp>
        <p:nvSpPr>
          <p:cNvPr id="4" name="Slide Number Placeholder 3">
            <a:extLst>
              <a:ext uri="{FF2B5EF4-FFF2-40B4-BE49-F238E27FC236}">
                <a16:creationId xmlns:a16="http://schemas.microsoft.com/office/drawing/2014/main" id="{50CA732E-F5C1-3BFC-B7BC-E5A06D5350D3}"/>
              </a:ext>
            </a:extLst>
          </p:cNvPr>
          <p:cNvSpPr>
            <a:spLocks noGrp="1"/>
          </p:cNvSpPr>
          <p:nvPr>
            <p:ph type="sldNum" sz="quarter" idx="12"/>
          </p:nvPr>
        </p:nvSpPr>
        <p:spPr/>
        <p:txBody>
          <a:bodyPr/>
          <a:lstStyle/>
          <a:p>
            <a:pPr>
              <a:defRPr/>
            </a:pPr>
            <a:fld id="{DC496B58-ABF0-4EE3-8A33-E94E9710E3E8}" type="slidenum">
              <a:rPr lang="en-US" altLang="en-US" smtClean="0"/>
              <a:pPr>
                <a:defRPr/>
              </a:pPr>
              <a:t>11</a:t>
            </a:fld>
            <a:endParaRPr lang="en-US" altLang="en-US" dirty="0"/>
          </a:p>
        </p:txBody>
      </p:sp>
    </p:spTree>
    <p:extLst>
      <p:ext uri="{BB962C8B-B14F-4D97-AF65-F5344CB8AC3E}">
        <p14:creationId xmlns:p14="http://schemas.microsoft.com/office/powerpoint/2010/main" val="3620113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7339A-1477-6F5A-9F2B-9A1B484D1903}"/>
              </a:ext>
            </a:extLst>
          </p:cNvPr>
          <p:cNvSpPr>
            <a:spLocks noGrp="1"/>
          </p:cNvSpPr>
          <p:nvPr>
            <p:ph type="title"/>
          </p:nvPr>
        </p:nvSpPr>
        <p:spPr/>
        <p:txBody>
          <a:bodyPr/>
          <a:lstStyle/>
          <a:p>
            <a:r>
              <a:rPr lang="en-US" sz="3600" b="1" dirty="0"/>
              <a:t>Accident economic cost methodology</a:t>
            </a:r>
          </a:p>
        </p:txBody>
      </p:sp>
      <p:sp>
        <p:nvSpPr>
          <p:cNvPr id="3" name="Content Placeholder 2">
            <a:extLst>
              <a:ext uri="{FF2B5EF4-FFF2-40B4-BE49-F238E27FC236}">
                <a16:creationId xmlns:a16="http://schemas.microsoft.com/office/drawing/2014/main" id="{6DF43521-5887-4DFB-5261-04DCF9C5A86C}"/>
              </a:ext>
            </a:extLst>
          </p:cNvPr>
          <p:cNvSpPr>
            <a:spLocks noGrp="1"/>
          </p:cNvSpPr>
          <p:nvPr>
            <p:ph idx="1"/>
          </p:nvPr>
        </p:nvSpPr>
        <p:spPr/>
        <p:txBody>
          <a:bodyPr/>
          <a:lstStyle/>
          <a:p>
            <a:r>
              <a:rPr lang="en-US" sz="2400" dirty="0"/>
              <a:t>The methodology for estimating the economic impacts of nuclear accidents unfairly values high-income people and their property</a:t>
            </a:r>
          </a:p>
          <a:p>
            <a:r>
              <a:rPr lang="en-US" sz="2400" dirty="0"/>
              <a:t>Consider two reactors, one in a high property-value area, the other in a low property-value area</a:t>
            </a:r>
          </a:p>
          <a:p>
            <a:pPr lvl="1"/>
            <a:r>
              <a:rPr lang="en-US" sz="2000" dirty="0"/>
              <a:t> Property X has a higher value than Property Y</a:t>
            </a:r>
            <a:endParaRPr lang="en-US" sz="1400" dirty="0"/>
          </a:p>
          <a:p>
            <a:pPr lvl="1"/>
            <a:r>
              <a:rPr lang="en-US" sz="2000" dirty="0"/>
              <a:t>Cost of decontamination D </a:t>
            </a:r>
          </a:p>
          <a:p>
            <a:pPr lvl="1"/>
            <a:r>
              <a:rPr lang="en-US" sz="2000" dirty="0"/>
              <a:t>If X &gt; D &gt; Y</a:t>
            </a:r>
          </a:p>
          <a:p>
            <a:pPr lvl="2"/>
            <a:r>
              <a:rPr lang="en-US" sz="1800" dirty="0"/>
              <a:t>X will be decontaminated; cost = D</a:t>
            </a:r>
          </a:p>
          <a:p>
            <a:pPr lvl="2"/>
            <a:r>
              <a:rPr lang="en-US" sz="1800" dirty="0"/>
              <a:t>Y will be condemned; cost = Y</a:t>
            </a:r>
          </a:p>
          <a:p>
            <a:pPr lvl="1"/>
            <a:r>
              <a:rPr lang="en-US" sz="2000" dirty="0"/>
              <a:t>Accident economic cost is greater in the high-income area</a:t>
            </a:r>
          </a:p>
          <a:p>
            <a:pPr lvl="1"/>
            <a:r>
              <a:rPr lang="en-US" sz="2000" dirty="0"/>
              <a:t>Backfit is more likely to be cost-beneficial for reactor in high-income area</a:t>
            </a:r>
          </a:p>
          <a:p>
            <a:pPr lvl="1"/>
            <a:endParaRPr lang="en-US" sz="2400" dirty="0"/>
          </a:p>
          <a:p>
            <a:endParaRPr lang="en-US" dirty="0"/>
          </a:p>
        </p:txBody>
      </p:sp>
      <p:sp>
        <p:nvSpPr>
          <p:cNvPr id="4" name="Slide Number Placeholder 3">
            <a:extLst>
              <a:ext uri="{FF2B5EF4-FFF2-40B4-BE49-F238E27FC236}">
                <a16:creationId xmlns:a16="http://schemas.microsoft.com/office/drawing/2014/main" id="{4B9DC8C5-FEB3-9106-2BDF-D9058F8A7E16}"/>
              </a:ext>
            </a:extLst>
          </p:cNvPr>
          <p:cNvSpPr>
            <a:spLocks noGrp="1"/>
          </p:cNvSpPr>
          <p:nvPr>
            <p:ph type="sldNum" sz="quarter" idx="12"/>
          </p:nvPr>
        </p:nvSpPr>
        <p:spPr/>
        <p:txBody>
          <a:bodyPr/>
          <a:lstStyle/>
          <a:p>
            <a:pPr>
              <a:defRPr/>
            </a:pPr>
            <a:fld id="{DC496B58-ABF0-4EE3-8A33-E94E9710E3E8}" type="slidenum">
              <a:rPr lang="en-US" altLang="en-US" smtClean="0"/>
              <a:pPr>
                <a:defRPr/>
              </a:pPr>
              <a:t>12</a:t>
            </a:fld>
            <a:endParaRPr lang="en-US" altLang="en-US" dirty="0"/>
          </a:p>
        </p:txBody>
      </p:sp>
    </p:spTree>
    <p:extLst>
      <p:ext uri="{BB962C8B-B14F-4D97-AF65-F5344CB8AC3E}">
        <p14:creationId xmlns:p14="http://schemas.microsoft.com/office/powerpoint/2010/main" val="2593124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7FF6A-9E40-5DDD-7531-9C1DC6117AC8}"/>
              </a:ext>
            </a:extLst>
          </p:cNvPr>
          <p:cNvSpPr>
            <a:spLocks noGrp="1"/>
          </p:cNvSpPr>
          <p:nvPr>
            <p:ph type="title"/>
          </p:nvPr>
        </p:nvSpPr>
        <p:spPr/>
        <p:txBody>
          <a:bodyPr/>
          <a:lstStyle/>
          <a:p>
            <a:r>
              <a:rPr lang="en-US" sz="3600" b="1" dirty="0"/>
              <a:t>Emergency response</a:t>
            </a:r>
          </a:p>
        </p:txBody>
      </p:sp>
      <p:sp>
        <p:nvSpPr>
          <p:cNvPr id="3" name="Content Placeholder 2">
            <a:extLst>
              <a:ext uri="{FF2B5EF4-FFF2-40B4-BE49-F238E27FC236}">
                <a16:creationId xmlns:a16="http://schemas.microsoft.com/office/drawing/2014/main" id="{9EC55A73-4391-3B8E-CBC3-0CA3812A8FC9}"/>
              </a:ext>
            </a:extLst>
          </p:cNvPr>
          <p:cNvSpPr>
            <a:spLocks noGrp="1"/>
          </p:cNvSpPr>
          <p:nvPr>
            <p:ph idx="1"/>
          </p:nvPr>
        </p:nvSpPr>
        <p:spPr/>
        <p:txBody>
          <a:bodyPr/>
          <a:lstStyle/>
          <a:p>
            <a:r>
              <a:rPr lang="en-US" sz="2400" dirty="0"/>
              <a:t>It is obvious that the likely effectiveness of emergency response is dependent on socioeconomic status</a:t>
            </a:r>
          </a:p>
          <a:p>
            <a:r>
              <a:rPr lang="en-US" sz="2400" dirty="0"/>
              <a:t>MACCS already supports such considerations by allowing for separation of population into cohorts with different response parameters (e.g. nursing home patients)</a:t>
            </a:r>
          </a:p>
          <a:p>
            <a:pPr lvl="1"/>
            <a:r>
              <a:rPr lang="en-US" sz="2000" dirty="0"/>
              <a:t>18 cohorts used in Vogtle Level 3 PRA</a:t>
            </a:r>
          </a:p>
          <a:p>
            <a:r>
              <a:rPr lang="en-US" sz="2400" dirty="0"/>
              <a:t>However, there is potential for more granular, site-specific analysis that links emergency response effectiveness and social vulnerability, as has been done in other hazard analysis studies</a:t>
            </a:r>
          </a:p>
          <a:p>
            <a:pPr marL="457200" lvl="1" indent="0">
              <a:buNone/>
            </a:pPr>
            <a:endParaRPr lang="en-US" sz="2000" dirty="0"/>
          </a:p>
          <a:p>
            <a:pPr lvl="1"/>
            <a:endParaRPr lang="en-US" dirty="0"/>
          </a:p>
        </p:txBody>
      </p:sp>
      <p:sp>
        <p:nvSpPr>
          <p:cNvPr id="4" name="Slide Number Placeholder 3">
            <a:extLst>
              <a:ext uri="{FF2B5EF4-FFF2-40B4-BE49-F238E27FC236}">
                <a16:creationId xmlns:a16="http://schemas.microsoft.com/office/drawing/2014/main" id="{CFB8B8C5-99FE-F49E-09DD-204D95DEE0CA}"/>
              </a:ext>
            </a:extLst>
          </p:cNvPr>
          <p:cNvSpPr>
            <a:spLocks noGrp="1"/>
          </p:cNvSpPr>
          <p:nvPr>
            <p:ph type="sldNum" sz="quarter" idx="12"/>
          </p:nvPr>
        </p:nvSpPr>
        <p:spPr/>
        <p:txBody>
          <a:bodyPr/>
          <a:lstStyle/>
          <a:p>
            <a:pPr>
              <a:defRPr/>
            </a:pPr>
            <a:fld id="{DC496B58-ABF0-4EE3-8A33-E94E9710E3E8}" type="slidenum">
              <a:rPr lang="en-US" altLang="en-US" smtClean="0"/>
              <a:pPr>
                <a:defRPr/>
              </a:pPr>
              <a:t>13</a:t>
            </a:fld>
            <a:endParaRPr lang="en-US" altLang="en-US" dirty="0"/>
          </a:p>
        </p:txBody>
      </p:sp>
    </p:spTree>
    <p:extLst>
      <p:ext uri="{BB962C8B-B14F-4D97-AF65-F5344CB8AC3E}">
        <p14:creationId xmlns:p14="http://schemas.microsoft.com/office/powerpoint/2010/main" val="2879129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2906-4E51-9C21-837B-7F23842F9609}"/>
              </a:ext>
            </a:extLst>
          </p:cNvPr>
          <p:cNvSpPr>
            <a:spLocks noGrp="1"/>
          </p:cNvSpPr>
          <p:nvPr>
            <p:ph type="title"/>
          </p:nvPr>
        </p:nvSpPr>
        <p:spPr/>
        <p:txBody>
          <a:bodyPr/>
          <a:lstStyle/>
          <a:p>
            <a:r>
              <a:rPr lang="en-US" sz="3600" b="1" dirty="0"/>
              <a:t>Integrating radiological hazard and social vulnerability </a:t>
            </a:r>
          </a:p>
        </p:txBody>
      </p:sp>
      <p:sp>
        <p:nvSpPr>
          <p:cNvPr id="3" name="Content Placeholder 2">
            <a:extLst>
              <a:ext uri="{FF2B5EF4-FFF2-40B4-BE49-F238E27FC236}">
                <a16:creationId xmlns:a16="http://schemas.microsoft.com/office/drawing/2014/main" id="{130D19F3-EB0D-D225-04B6-EC18734025BC}"/>
              </a:ext>
            </a:extLst>
          </p:cNvPr>
          <p:cNvSpPr>
            <a:spLocks noGrp="1"/>
          </p:cNvSpPr>
          <p:nvPr>
            <p:ph idx="1"/>
          </p:nvPr>
        </p:nvSpPr>
        <p:spPr/>
        <p:txBody>
          <a:bodyPr/>
          <a:lstStyle/>
          <a:p>
            <a:r>
              <a:rPr lang="en-US" sz="2800" dirty="0"/>
              <a:t>Pence et al. (2019) used the Centers for Disease Control 15-variable social vulnerability index as a surrogate for emergency response effectiveness to weight the radiological hazard to the population around the Surry nuclear plant, using SOARCA and GIS data</a:t>
            </a:r>
          </a:p>
          <a:p>
            <a:pPr marL="0" indent="0">
              <a:buNone/>
            </a:pPr>
            <a:r>
              <a:rPr lang="en-US" sz="2400" dirty="0"/>
              <a:t>(J. Pence et al., “GIS-based integration of social vulnerability and Level III probabilistic risk assessment to advance emergency preparedness, planning, and response for severe nuclear plant accidents,” </a:t>
            </a:r>
            <a:r>
              <a:rPr lang="en-US" sz="2400" i="1" dirty="0"/>
              <a:t>Risk Analysis </a:t>
            </a:r>
            <a:r>
              <a:rPr lang="en-US" sz="2400" b="1" dirty="0"/>
              <a:t>39</a:t>
            </a:r>
            <a:r>
              <a:rPr lang="en-US" sz="2400" dirty="0"/>
              <a:t>, 2019).  </a:t>
            </a:r>
            <a:endParaRPr lang="en-US" sz="2400" i="1" dirty="0"/>
          </a:p>
        </p:txBody>
      </p:sp>
      <p:sp>
        <p:nvSpPr>
          <p:cNvPr id="4" name="Slide Number Placeholder 3">
            <a:extLst>
              <a:ext uri="{FF2B5EF4-FFF2-40B4-BE49-F238E27FC236}">
                <a16:creationId xmlns:a16="http://schemas.microsoft.com/office/drawing/2014/main" id="{553AE83E-1D90-8DB5-8528-263E0EAD95AB}"/>
              </a:ext>
            </a:extLst>
          </p:cNvPr>
          <p:cNvSpPr>
            <a:spLocks noGrp="1"/>
          </p:cNvSpPr>
          <p:nvPr>
            <p:ph type="sldNum" sz="quarter" idx="12"/>
          </p:nvPr>
        </p:nvSpPr>
        <p:spPr/>
        <p:txBody>
          <a:bodyPr/>
          <a:lstStyle/>
          <a:p>
            <a:pPr>
              <a:defRPr/>
            </a:pPr>
            <a:fld id="{DC496B58-ABF0-4EE3-8A33-E94E9710E3E8}" type="slidenum">
              <a:rPr lang="en-US" altLang="en-US" smtClean="0"/>
              <a:pPr>
                <a:defRPr/>
              </a:pPr>
              <a:t>14</a:t>
            </a:fld>
            <a:endParaRPr lang="en-US" altLang="en-US" dirty="0"/>
          </a:p>
        </p:txBody>
      </p:sp>
    </p:spTree>
    <p:extLst>
      <p:ext uri="{BB962C8B-B14F-4D97-AF65-F5344CB8AC3E}">
        <p14:creationId xmlns:p14="http://schemas.microsoft.com/office/powerpoint/2010/main" val="4192665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03468-391D-797A-194F-4DD17F4F8FDE}"/>
              </a:ext>
            </a:extLst>
          </p:cNvPr>
          <p:cNvSpPr>
            <a:spLocks noGrp="1"/>
          </p:cNvSpPr>
          <p:nvPr>
            <p:ph type="title"/>
          </p:nvPr>
        </p:nvSpPr>
        <p:spPr/>
        <p:txBody>
          <a:bodyPr/>
          <a:lstStyle/>
          <a:p>
            <a:r>
              <a:rPr lang="en-US" sz="3600" b="1" dirty="0"/>
              <a:t>CDC social vulnerability index</a:t>
            </a:r>
          </a:p>
        </p:txBody>
      </p:sp>
      <p:pic>
        <p:nvPicPr>
          <p:cNvPr id="6" name="Content Placeholder 5">
            <a:extLst>
              <a:ext uri="{FF2B5EF4-FFF2-40B4-BE49-F238E27FC236}">
                <a16:creationId xmlns:a16="http://schemas.microsoft.com/office/drawing/2014/main" id="{DB250E4A-4683-5538-5087-680221753B58}"/>
              </a:ext>
            </a:extLst>
          </p:cNvPr>
          <p:cNvPicPr>
            <a:picLocks noGrp="1" noChangeAspect="1"/>
          </p:cNvPicPr>
          <p:nvPr>
            <p:ph idx="1"/>
          </p:nvPr>
        </p:nvPicPr>
        <p:blipFill>
          <a:blip r:embed="rId2"/>
          <a:stretch>
            <a:fillRect/>
          </a:stretch>
        </p:blipFill>
        <p:spPr>
          <a:xfrm>
            <a:off x="2208597" y="1600200"/>
            <a:ext cx="4726805" cy="4525963"/>
          </a:xfrm>
        </p:spPr>
      </p:pic>
      <p:sp>
        <p:nvSpPr>
          <p:cNvPr id="4" name="Slide Number Placeholder 3">
            <a:extLst>
              <a:ext uri="{FF2B5EF4-FFF2-40B4-BE49-F238E27FC236}">
                <a16:creationId xmlns:a16="http://schemas.microsoft.com/office/drawing/2014/main" id="{688BB5D4-BE79-6CE3-9413-62E0F25DB711}"/>
              </a:ext>
            </a:extLst>
          </p:cNvPr>
          <p:cNvSpPr>
            <a:spLocks noGrp="1"/>
          </p:cNvSpPr>
          <p:nvPr>
            <p:ph type="sldNum" sz="quarter" idx="12"/>
          </p:nvPr>
        </p:nvSpPr>
        <p:spPr/>
        <p:txBody>
          <a:bodyPr/>
          <a:lstStyle/>
          <a:p>
            <a:pPr>
              <a:defRPr/>
            </a:pPr>
            <a:fld id="{DC496B58-ABF0-4EE3-8A33-E94E9710E3E8}" type="slidenum">
              <a:rPr lang="en-US" altLang="en-US" smtClean="0"/>
              <a:pPr>
                <a:defRPr/>
              </a:pPr>
              <a:t>15</a:t>
            </a:fld>
            <a:endParaRPr lang="en-US" altLang="en-US" dirty="0"/>
          </a:p>
        </p:txBody>
      </p:sp>
    </p:spTree>
    <p:extLst>
      <p:ext uri="{BB962C8B-B14F-4D97-AF65-F5344CB8AC3E}">
        <p14:creationId xmlns:p14="http://schemas.microsoft.com/office/powerpoint/2010/main" val="1980419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7577-972C-6FE7-3F30-12FBAD1A3D11}"/>
              </a:ext>
            </a:extLst>
          </p:cNvPr>
          <p:cNvSpPr>
            <a:spLocks noGrp="1"/>
          </p:cNvSpPr>
          <p:nvPr>
            <p:ph type="title"/>
          </p:nvPr>
        </p:nvSpPr>
        <p:spPr/>
        <p:txBody>
          <a:bodyPr/>
          <a:lstStyle/>
          <a:p>
            <a:r>
              <a:rPr lang="en-US" sz="3600" b="1" dirty="0"/>
              <a:t>Peak dose versus </a:t>
            </a:r>
            <a:br>
              <a:rPr lang="en-US" sz="3600" b="1" dirty="0"/>
            </a:br>
            <a:r>
              <a:rPr lang="en-US" sz="3600" b="1" dirty="0"/>
              <a:t>socio-technical risk </a:t>
            </a:r>
            <a:br>
              <a:rPr lang="en-US" sz="3600" b="1" dirty="0"/>
            </a:br>
            <a:r>
              <a:rPr lang="en-US" sz="3600" b="1" dirty="0"/>
              <a:t>(Pence et al. 2019)</a:t>
            </a:r>
          </a:p>
        </p:txBody>
      </p:sp>
      <p:pic>
        <p:nvPicPr>
          <p:cNvPr id="6" name="Content Placeholder 5">
            <a:extLst>
              <a:ext uri="{FF2B5EF4-FFF2-40B4-BE49-F238E27FC236}">
                <a16:creationId xmlns:a16="http://schemas.microsoft.com/office/drawing/2014/main" id="{4DC36D6A-8538-A7AA-1395-ADBC2601E8D9}"/>
              </a:ext>
            </a:extLst>
          </p:cNvPr>
          <p:cNvPicPr>
            <a:picLocks noGrp="1" noChangeAspect="1"/>
          </p:cNvPicPr>
          <p:nvPr>
            <p:ph idx="1"/>
          </p:nvPr>
        </p:nvPicPr>
        <p:blipFill>
          <a:blip r:embed="rId2"/>
          <a:stretch>
            <a:fillRect/>
          </a:stretch>
        </p:blipFill>
        <p:spPr>
          <a:xfrm>
            <a:off x="21404" y="1828800"/>
            <a:ext cx="4876799" cy="4525963"/>
          </a:xfrm>
        </p:spPr>
      </p:pic>
      <p:sp>
        <p:nvSpPr>
          <p:cNvPr id="4" name="Slide Number Placeholder 3">
            <a:extLst>
              <a:ext uri="{FF2B5EF4-FFF2-40B4-BE49-F238E27FC236}">
                <a16:creationId xmlns:a16="http://schemas.microsoft.com/office/drawing/2014/main" id="{E0735E07-BF02-DA0B-31A5-DBFD9445E683}"/>
              </a:ext>
            </a:extLst>
          </p:cNvPr>
          <p:cNvSpPr>
            <a:spLocks noGrp="1"/>
          </p:cNvSpPr>
          <p:nvPr>
            <p:ph type="sldNum" sz="quarter" idx="12"/>
          </p:nvPr>
        </p:nvSpPr>
        <p:spPr/>
        <p:txBody>
          <a:bodyPr/>
          <a:lstStyle/>
          <a:p>
            <a:pPr>
              <a:defRPr/>
            </a:pPr>
            <a:fld id="{DC496B58-ABF0-4EE3-8A33-E94E9710E3E8}" type="slidenum">
              <a:rPr lang="en-US" altLang="en-US" smtClean="0"/>
              <a:pPr>
                <a:defRPr/>
              </a:pPr>
              <a:t>16</a:t>
            </a:fld>
            <a:endParaRPr lang="en-US" altLang="en-US" dirty="0"/>
          </a:p>
        </p:txBody>
      </p:sp>
      <p:pic>
        <p:nvPicPr>
          <p:cNvPr id="12" name="Picture 11">
            <a:extLst>
              <a:ext uri="{FF2B5EF4-FFF2-40B4-BE49-F238E27FC236}">
                <a16:creationId xmlns:a16="http://schemas.microsoft.com/office/drawing/2014/main" id="{896ECB21-6173-CE39-1DFA-8AAAE8CE0F8E}"/>
              </a:ext>
            </a:extLst>
          </p:cNvPr>
          <p:cNvPicPr>
            <a:picLocks noChangeAspect="1"/>
          </p:cNvPicPr>
          <p:nvPr/>
        </p:nvPicPr>
        <p:blipFill>
          <a:blip r:embed="rId3"/>
          <a:stretch>
            <a:fillRect/>
          </a:stretch>
        </p:blipFill>
        <p:spPr>
          <a:xfrm>
            <a:off x="4378573" y="2004777"/>
            <a:ext cx="4613027" cy="4525963"/>
          </a:xfrm>
          <a:prstGeom prst="rect">
            <a:avLst/>
          </a:prstGeom>
        </p:spPr>
      </p:pic>
    </p:spTree>
    <p:extLst>
      <p:ext uri="{BB962C8B-B14F-4D97-AF65-F5344CB8AC3E}">
        <p14:creationId xmlns:p14="http://schemas.microsoft.com/office/powerpoint/2010/main" val="1233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7A882-2063-FFAD-5BD5-8691D3D38822}"/>
              </a:ext>
            </a:extLst>
          </p:cNvPr>
          <p:cNvSpPr>
            <a:spLocks noGrp="1"/>
          </p:cNvSpPr>
          <p:nvPr>
            <p:ph type="title"/>
          </p:nvPr>
        </p:nvSpPr>
        <p:spPr/>
        <p:txBody>
          <a:bodyPr/>
          <a:lstStyle/>
          <a:p>
            <a:r>
              <a:rPr lang="en-US" sz="3600" b="1" dirty="0"/>
              <a:t>Conclusions</a:t>
            </a:r>
          </a:p>
        </p:txBody>
      </p:sp>
      <p:sp>
        <p:nvSpPr>
          <p:cNvPr id="3" name="Content Placeholder 2">
            <a:extLst>
              <a:ext uri="{FF2B5EF4-FFF2-40B4-BE49-F238E27FC236}">
                <a16:creationId xmlns:a16="http://schemas.microsoft.com/office/drawing/2014/main" id="{B899BD9E-4704-D2CF-BF2F-C81AF6419DD2}"/>
              </a:ext>
            </a:extLst>
          </p:cNvPr>
          <p:cNvSpPr>
            <a:spLocks noGrp="1"/>
          </p:cNvSpPr>
          <p:nvPr>
            <p:ph idx="1"/>
          </p:nvPr>
        </p:nvSpPr>
        <p:spPr/>
        <p:txBody>
          <a:bodyPr/>
          <a:lstStyle/>
          <a:p>
            <a:r>
              <a:rPr lang="en-US" sz="2800" dirty="0"/>
              <a:t>A review of how the NRC addresses environmental justice should include a comprehensive assessment of how biases in consequence analysis methods may promote inequity</a:t>
            </a:r>
          </a:p>
          <a:p>
            <a:r>
              <a:rPr lang="en-US" sz="2800" dirty="0"/>
              <a:t>With appropriate integration with demographic data on a fine scale, MACCS can be modified to study disparities in health impacts—and help to rectify them!</a:t>
            </a:r>
          </a:p>
        </p:txBody>
      </p:sp>
      <p:sp>
        <p:nvSpPr>
          <p:cNvPr id="4" name="Slide Number Placeholder 3">
            <a:extLst>
              <a:ext uri="{FF2B5EF4-FFF2-40B4-BE49-F238E27FC236}">
                <a16:creationId xmlns:a16="http://schemas.microsoft.com/office/drawing/2014/main" id="{97EA7E9A-52B5-71C4-5D39-834874D2BCD0}"/>
              </a:ext>
            </a:extLst>
          </p:cNvPr>
          <p:cNvSpPr>
            <a:spLocks noGrp="1"/>
          </p:cNvSpPr>
          <p:nvPr>
            <p:ph type="sldNum" sz="quarter" idx="12"/>
          </p:nvPr>
        </p:nvSpPr>
        <p:spPr/>
        <p:txBody>
          <a:bodyPr/>
          <a:lstStyle/>
          <a:p>
            <a:pPr>
              <a:defRPr/>
            </a:pPr>
            <a:fld id="{DC496B58-ABF0-4EE3-8A33-E94E9710E3E8}" type="slidenum">
              <a:rPr lang="en-US" altLang="en-US" smtClean="0"/>
              <a:pPr>
                <a:defRPr/>
              </a:pPr>
              <a:t>17</a:t>
            </a:fld>
            <a:endParaRPr lang="en-US" altLang="en-US" dirty="0"/>
          </a:p>
        </p:txBody>
      </p:sp>
    </p:spTree>
    <p:extLst>
      <p:ext uri="{BB962C8B-B14F-4D97-AF65-F5344CB8AC3E}">
        <p14:creationId xmlns:p14="http://schemas.microsoft.com/office/powerpoint/2010/main" val="2182144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9055E-2F19-B228-3CF8-624FB5A86FFC}"/>
              </a:ext>
            </a:extLst>
          </p:cNvPr>
          <p:cNvSpPr>
            <a:spLocks noGrp="1"/>
          </p:cNvSpPr>
          <p:nvPr>
            <p:ph type="title"/>
          </p:nvPr>
        </p:nvSpPr>
        <p:spPr/>
        <p:txBody>
          <a:bodyPr/>
          <a:lstStyle/>
          <a:p>
            <a:r>
              <a:rPr lang="en-US" sz="3600" b="1" dirty="0"/>
              <a:t>History of environmental justice </a:t>
            </a:r>
            <a:br>
              <a:rPr lang="en-US" sz="3600" b="1" dirty="0"/>
            </a:br>
            <a:r>
              <a:rPr lang="en-US" sz="3600" b="1" dirty="0"/>
              <a:t>at the NRC</a:t>
            </a:r>
          </a:p>
        </p:txBody>
      </p:sp>
      <p:sp>
        <p:nvSpPr>
          <p:cNvPr id="3" name="Content Placeholder 2">
            <a:extLst>
              <a:ext uri="{FF2B5EF4-FFF2-40B4-BE49-F238E27FC236}">
                <a16:creationId xmlns:a16="http://schemas.microsoft.com/office/drawing/2014/main" id="{0BD592B5-27F0-0FA4-B8D9-CF2C145DE460}"/>
              </a:ext>
            </a:extLst>
          </p:cNvPr>
          <p:cNvSpPr>
            <a:spLocks noGrp="1"/>
          </p:cNvSpPr>
          <p:nvPr>
            <p:ph idx="1"/>
          </p:nvPr>
        </p:nvSpPr>
        <p:spPr>
          <a:xfrm>
            <a:off x="433227" y="1568450"/>
            <a:ext cx="8229600" cy="4525963"/>
          </a:xfrm>
        </p:spPr>
        <p:txBody>
          <a:bodyPr/>
          <a:lstStyle/>
          <a:p>
            <a:r>
              <a:rPr lang="en-US" sz="2400" dirty="0"/>
              <a:t>President Bill Clinton issued Executive Order 12898 in 1994, directing Federal agencies to identify and address (as appropriate) “disproportionately high and adverse human health and environmental effects of its programs, policies, and activities on minority populations and low-income populations.”</a:t>
            </a:r>
          </a:p>
          <a:p>
            <a:r>
              <a:rPr lang="en-US" sz="2400" dirty="0"/>
              <a:t>The NRC responded with an environmental justice policy statement in 1995 of very limited scope, focusing on National Environmental Policy Act implementation</a:t>
            </a:r>
          </a:p>
          <a:p>
            <a:r>
              <a:rPr lang="en-US" sz="2400" dirty="0"/>
              <a:t>Since then, the NRC’s approach to EJ has largely been a box-checking exercise</a:t>
            </a:r>
          </a:p>
          <a:p>
            <a:endParaRPr lang="en-US" sz="2400" dirty="0"/>
          </a:p>
        </p:txBody>
      </p:sp>
      <p:sp>
        <p:nvSpPr>
          <p:cNvPr id="4" name="Slide Number Placeholder 3">
            <a:extLst>
              <a:ext uri="{FF2B5EF4-FFF2-40B4-BE49-F238E27FC236}">
                <a16:creationId xmlns:a16="http://schemas.microsoft.com/office/drawing/2014/main" id="{7D755C39-87E3-0FF6-44F6-60BF97C28B20}"/>
              </a:ext>
            </a:extLst>
          </p:cNvPr>
          <p:cNvSpPr>
            <a:spLocks noGrp="1"/>
          </p:cNvSpPr>
          <p:nvPr>
            <p:ph type="sldNum" sz="quarter" idx="12"/>
          </p:nvPr>
        </p:nvSpPr>
        <p:spPr/>
        <p:txBody>
          <a:bodyPr/>
          <a:lstStyle/>
          <a:p>
            <a:pPr>
              <a:defRPr/>
            </a:pPr>
            <a:fld id="{DC496B58-ABF0-4EE3-8A33-E94E9710E3E8}" type="slidenum">
              <a:rPr lang="en-US" altLang="en-US" smtClean="0"/>
              <a:pPr>
                <a:defRPr/>
              </a:pPr>
              <a:t>2</a:t>
            </a:fld>
            <a:endParaRPr lang="en-US" altLang="en-US" dirty="0"/>
          </a:p>
        </p:txBody>
      </p:sp>
    </p:spTree>
    <p:extLst>
      <p:ext uri="{BB962C8B-B14F-4D97-AF65-F5344CB8AC3E}">
        <p14:creationId xmlns:p14="http://schemas.microsoft.com/office/powerpoint/2010/main" val="4170648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A90FC-E94B-60F3-B01F-5193721F5C61}"/>
              </a:ext>
            </a:extLst>
          </p:cNvPr>
          <p:cNvSpPr>
            <a:spLocks noGrp="1"/>
          </p:cNvSpPr>
          <p:nvPr>
            <p:ph type="title"/>
          </p:nvPr>
        </p:nvSpPr>
        <p:spPr/>
        <p:txBody>
          <a:bodyPr/>
          <a:lstStyle/>
          <a:p>
            <a:r>
              <a:rPr lang="en-US" sz="3600" b="1" dirty="0"/>
              <a:t>EJ in environmental impact statements</a:t>
            </a:r>
          </a:p>
        </p:txBody>
      </p:sp>
      <p:sp>
        <p:nvSpPr>
          <p:cNvPr id="3" name="Content Placeholder 2">
            <a:extLst>
              <a:ext uri="{FF2B5EF4-FFF2-40B4-BE49-F238E27FC236}">
                <a16:creationId xmlns:a16="http://schemas.microsoft.com/office/drawing/2014/main" id="{5AB82B35-75F2-34A0-E53C-C98380BD2EE6}"/>
              </a:ext>
            </a:extLst>
          </p:cNvPr>
          <p:cNvSpPr>
            <a:spLocks noGrp="1"/>
          </p:cNvSpPr>
          <p:nvPr>
            <p:ph idx="1"/>
          </p:nvPr>
        </p:nvSpPr>
        <p:spPr/>
        <p:txBody>
          <a:bodyPr/>
          <a:lstStyle/>
          <a:p>
            <a:r>
              <a:rPr lang="en-US" sz="2400" dirty="0"/>
              <a:t>Vogtle 3 and 4 Early Site Permit Final EIS (2008):</a:t>
            </a:r>
          </a:p>
          <a:p>
            <a:pPr lvl="1"/>
            <a:r>
              <a:rPr lang="en-US" sz="2000" dirty="0"/>
              <a:t>“The staff found low-income, Black, Hispanic, and aggregated minority populations that exceed the percentage criteria established for environmental justice analyses …” but that “there would be no significant adverse health impacts [from accidents] on members of the public, and therefore, there would be only minimal negligible health impacts on minority and low-income members of the public.” </a:t>
            </a:r>
          </a:p>
          <a:p>
            <a:r>
              <a:rPr lang="en-US" sz="2400" dirty="0"/>
              <a:t>In other words, the NRC asserts that although low-income and minority populations would be disproportionately impacted by a severe reactor accident at Vogtle, it doesn’t matter because the consequences would be so small for everybody</a:t>
            </a:r>
          </a:p>
        </p:txBody>
      </p:sp>
      <p:sp>
        <p:nvSpPr>
          <p:cNvPr id="4" name="Slide Number Placeholder 3">
            <a:extLst>
              <a:ext uri="{FF2B5EF4-FFF2-40B4-BE49-F238E27FC236}">
                <a16:creationId xmlns:a16="http://schemas.microsoft.com/office/drawing/2014/main" id="{BEBF4DE3-8099-889F-23F9-9BDB68F3AC3C}"/>
              </a:ext>
            </a:extLst>
          </p:cNvPr>
          <p:cNvSpPr>
            <a:spLocks noGrp="1"/>
          </p:cNvSpPr>
          <p:nvPr>
            <p:ph type="sldNum" sz="quarter" idx="12"/>
          </p:nvPr>
        </p:nvSpPr>
        <p:spPr/>
        <p:txBody>
          <a:bodyPr/>
          <a:lstStyle/>
          <a:p>
            <a:pPr>
              <a:defRPr/>
            </a:pPr>
            <a:fld id="{DC496B58-ABF0-4EE3-8A33-E94E9710E3E8}" type="slidenum">
              <a:rPr lang="en-US" altLang="en-US" smtClean="0"/>
              <a:pPr>
                <a:defRPr/>
              </a:pPr>
              <a:t>3</a:t>
            </a:fld>
            <a:endParaRPr lang="en-US" altLang="en-US" dirty="0"/>
          </a:p>
        </p:txBody>
      </p:sp>
    </p:spTree>
    <p:extLst>
      <p:ext uri="{BB962C8B-B14F-4D97-AF65-F5344CB8AC3E}">
        <p14:creationId xmlns:p14="http://schemas.microsoft.com/office/powerpoint/2010/main" val="1221568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FC52B-E4F2-4F6E-DDC7-531AB6259586}"/>
              </a:ext>
            </a:extLst>
          </p:cNvPr>
          <p:cNvSpPr>
            <a:spLocks noGrp="1"/>
          </p:cNvSpPr>
          <p:nvPr>
            <p:ph type="title"/>
          </p:nvPr>
        </p:nvSpPr>
        <p:spPr/>
        <p:txBody>
          <a:bodyPr/>
          <a:lstStyle/>
          <a:p>
            <a:r>
              <a:rPr lang="en-US" sz="3600" b="1" dirty="0"/>
              <a:t>The NRC’s renewed environmental </a:t>
            </a:r>
            <a:br>
              <a:rPr lang="en-US" sz="3600" b="1" dirty="0"/>
            </a:br>
            <a:r>
              <a:rPr lang="en-US" sz="3600" b="1" dirty="0"/>
              <a:t>justice mandate</a:t>
            </a:r>
          </a:p>
        </p:txBody>
      </p:sp>
      <p:sp>
        <p:nvSpPr>
          <p:cNvPr id="3" name="Content Placeholder 2">
            <a:extLst>
              <a:ext uri="{FF2B5EF4-FFF2-40B4-BE49-F238E27FC236}">
                <a16:creationId xmlns:a16="http://schemas.microsoft.com/office/drawing/2014/main" id="{775FF49C-A35D-E350-C606-10995305FA5F}"/>
              </a:ext>
            </a:extLst>
          </p:cNvPr>
          <p:cNvSpPr>
            <a:spLocks noGrp="1"/>
          </p:cNvSpPr>
          <p:nvPr>
            <p:ph idx="1"/>
          </p:nvPr>
        </p:nvSpPr>
        <p:spPr/>
        <p:txBody>
          <a:bodyPr/>
          <a:lstStyle/>
          <a:p>
            <a:endParaRPr lang="en-US" sz="2400" dirty="0"/>
          </a:p>
          <a:p>
            <a:r>
              <a:rPr lang="en-US" sz="2400" dirty="0"/>
              <a:t>In an April 23, 2021 SRM, the NRC directed the staff to “systematically review how the agency’s programs, policies, and activities address environmental justice.”</a:t>
            </a:r>
          </a:p>
          <a:p>
            <a:r>
              <a:rPr lang="en-US" sz="2400" dirty="0"/>
              <a:t>Public comments (SECY-22-0025, Enc. 12)</a:t>
            </a:r>
          </a:p>
          <a:p>
            <a:pPr lvl="1"/>
            <a:r>
              <a:rPr lang="en-US" sz="2000" dirty="0"/>
              <a:t>“One commenter stated that the methods and assumptions the NRC used for assessing the consequences of radiological releases were inherently discriminatory.”</a:t>
            </a:r>
          </a:p>
          <a:p>
            <a:pPr lvl="1"/>
            <a:r>
              <a:rPr lang="en-US" sz="2000" dirty="0"/>
              <a:t>“Many commenters suggested that NRC re-evaluate the level of detail and variables included in human health and risk analysis.”</a:t>
            </a:r>
          </a:p>
        </p:txBody>
      </p:sp>
      <p:sp>
        <p:nvSpPr>
          <p:cNvPr id="4" name="Slide Number Placeholder 3">
            <a:extLst>
              <a:ext uri="{FF2B5EF4-FFF2-40B4-BE49-F238E27FC236}">
                <a16:creationId xmlns:a16="http://schemas.microsoft.com/office/drawing/2014/main" id="{80E2F7C4-21C6-8554-FF8F-940B6713BBE8}"/>
              </a:ext>
            </a:extLst>
          </p:cNvPr>
          <p:cNvSpPr>
            <a:spLocks noGrp="1"/>
          </p:cNvSpPr>
          <p:nvPr>
            <p:ph type="sldNum" sz="quarter" idx="12"/>
          </p:nvPr>
        </p:nvSpPr>
        <p:spPr/>
        <p:txBody>
          <a:bodyPr/>
          <a:lstStyle/>
          <a:p>
            <a:pPr>
              <a:defRPr/>
            </a:pPr>
            <a:fld id="{DC496B58-ABF0-4EE3-8A33-E94E9710E3E8}" type="slidenum">
              <a:rPr lang="en-US" altLang="en-US" smtClean="0"/>
              <a:pPr>
                <a:defRPr/>
              </a:pPr>
              <a:t>4</a:t>
            </a:fld>
            <a:endParaRPr lang="en-US" altLang="en-US" dirty="0"/>
          </a:p>
        </p:txBody>
      </p:sp>
    </p:spTree>
    <p:extLst>
      <p:ext uri="{BB962C8B-B14F-4D97-AF65-F5344CB8AC3E}">
        <p14:creationId xmlns:p14="http://schemas.microsoft.com/office/powerpoint/2010/main" val="4279504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D93E3-B5C5-9E0D-8064-502442E0370C}"/>
              </a:ext>
            </a:extLst>
          </p:cNvPr>
          <p:cNvSpPr>
            <a:spLocks noGrp="1"/>
          </p:cNvSpPr>
          <p:nvPr>
            <p:ph type="title"/>
          </p:nvPr>
        </p:nvSpPr>
        <p:spPr/>
        <p:txBody>
          <a:bodyPr/>
          <a:lstStyle/>
          <a:p>
            <a:r>
              <a:rPr lang="en-US" sz="4000" b="1" dirty="0"/>
              <a:t>Cost-benefit analyses</a:t>
            </a:r>
          </a:p>
        </p:txBody>
      </p:sp>
      <p:sp>
        <p:nvSpPr>
          <p:cNvPr id="3" name="Content Placeholder 2">
            <a:extLst>
              <a:ext uri="{FF2B5EF4-FFF2-40B4-BE49-F238E27FC236}">
                <a16:creationId xmlns:a16="http://schemas.microsoft.com/office/drawing/2014/main" id="{87039EB5-5A47-BC50-443B-4660A5DF679C}"/>
              </a:ext>
            </a:extLst>
          </p:cNvPr>
          <p:cNvSpPr>
            <a:spLocks noGrp="1"/>
          </p:cNvSpPr>
          <p:nvPr>
            <p:ph idx="1"/>
          </p:nvPr>
        </p:nvSpPr>
        <p:spPr/>
        <p:txBody>
          <a:bodyPr/>
          <a:lstStyle/>
          <a:p>
            <a:r>
              <a:rPr lang="en-US" sz="2200" dirty="0"/>
              <a:t>“As part of the staff’s existing commitment to update cost-benefit guidance … the NRC staff will assess the potential effects of a more rigorous consideration of human health and environmental effects on EJ communities and Tribal nations in cost-benefit analyses.” (SECY-22-0025, Enc. 8, April 2022)</a:t>
            </a:r>
          </a:p>
          <a:p>
            <a:pPr lvl="1"/>
            <a:r>
              <a:rPr lang="en-US" sz="2000" dirty="0"/>
              <a:t>Does not require Commission approval</a:t>
            </a:r>
          </a:p>
          <a:p>
            <a:r>
              <a:rPr lang="en-US" sz="2200" dirty="0"/>
              <a:t>NRC uses cost-benefit and radiological consequence analyses to support</a:t>
            </a:r>
          </a:p>
          <a:p>
            <a:pPr lvl="1"/>
            <a:r>
              <a:rPr lang="en-US" sz="2000" dirty="0"/>
              <a:t>Backfit implementation (“cost-justified substantial safety improvements”)</a:t>
            </a:r>
          </a:p>
          <a:p>
            <a:pPr lvl="1"/>
            <a:r>
              <a:rPr lang="en-US" sz="2000" dirty="0"/>
              <a:t>Severe Accident Mitigation Alternatives (license renewal) </a:t>
            </a:r>
          </a:p>
          <a:p>
            <a:pPr lvl="1"/>
            <a:r>
              <a:rPr lang="en-US" sz="2000" dirty="0"/>
              <a:t>Severe Accident Mitigation Design Alternatives (new reactor licensing) </a:t>
            </a:r>
          </a:p>
          <a:p>
            <a:endParaRPr lang="en-US" sz="2400" dirty="0"/>
          </a:p>
        </p:txBody>
      </p:sp>
      <p:sp>
        <p:nvSpPr>
          <p:cNvPr id="4" name="Slide Number Placeholder 3">
            <a:extLst>
              <a:ext uri="{FF2B5EF4-FFF2-40B4-BE49-F238E27FC236}">
                <a16:creationId xmlns:a16="http://schemas.microsoft.com/office/drawing/2014/main" id="{F25A08B4-0C4A-8B3B-16F3-328CF8594401}"/>
              </a:ext>
            </a:extLst>
          </p:cNvPr>
          <p:cNvSpPr>
            <a:spLocks noGrp="1"/>
          </p:cNvSpPr>
          <p:nvPr>
            <p:ph type="sldNum" sz="quarter" idx="12"/>
          </p:nvPr>
        </p:nvSpPr>
        <p:spPr/>
        <p:txBody>
          <a:bodyPr/>
          <a:lstStyle/>
          <a:p>
            <a:pPr>
              <a:defRPr/>
            </a:pPr>
            <a:fld id="{DC496B58-ABF0-4EE3-8A33-E94E9710E3E8}" type="slidenum">
              <a:rPr lang="en-US" altLang="en-US" smtClean="0"/>
              <a:pPr>
                <a:defRPr/>
              </a:pPr>
              <a:t>5</a:t>
            </a:fld>
            <a:endParaRPr lang="en-US" altLang="en-US" dirty="0"/>
          </a:p>
        </p:txBody>
      </p:sp>
    </p:spTree>
    <p:extLst>
      <p:ext uri="{BB962C8B-B14F-4D97-AF65-F5344CB8AC3E}">
        <p14:creationId xmlns:p14="http://schemas.microsoft.com/office/powerpoint/2010/main" val="3304506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FC52B-E4F2-4F6E-DDC7-531AB6259586}"/>
              </a:ext>
            </a:extLst>
          </p:cNvPr>
          <p:cNvSpPr>
            <a:spLocks noGrp="1"/>
          </p:cNvSpPr>
          <p:nvPr>
            <p:ph type="title"/>
          </p:nvPr>
        </p:nvSpPr>
        <p:spPr/>
        <p:txBody>
          <a:bodyPr/>
          <a:lstStyle/>
          <a:p>
            <a:r>
              <a:rPr lang="en-US" sz="3600" b="1" dirty="0"/>
              <a:t>Previous staff position</a:t>
            </a:r>
          </a:p>
        </p:txBody>
      </p:sp>
      <p:sp>
        <p:nvSpPr>
          <p:cNvPr id="3" name="Content Placeholder 2">
            <a:extLst>
              <a:ext uri="{FF2B5EF4-FFF2-40B4-BE49-F238E27FC236}">
                <a16:creationId xmlns:a16="http://schemas.microsoft.com/office/drawing/2014/main" id="{775FF49C-A35D-E350-C606-10995305FA5F}"/>
              </a:ext>
            </a:extLst>
          </p:cNvPr>
          <p:cNvSpPr>
            <a:spLocks noGrp="1"/>
          </p:cNvSpPr>
          <p:nvPr>
            <p:ph idx="1"/>
          </p:nvPr>
        </p:nvSpPr>
        <p:spPr/>
        <p:txBody>
          <a:bodyPr/>
          <a:lstStyle/>
          <a:p>
            <a:r>
              <a:rPr lang="en-US" sz="2400" dirty="0"/>
              <a:t>Executive Order 12866 (1993), “Regulatory Planning and Review,” cited “distributive impacts and equity” as attributes that “shall be considered” in designing regulations “in the most cost-effective manner to achieve the regulatory objective. </a:t>
            </a:r>
          </a:p>
          <a:p>
            <a:r>
              <a:rPr lang="en-US" sz="2400" dirty="0"/>
              <a:t>Staff position in SECY-14-0143 was that “if distributive impacts or equity considerations are to be formalized as part of any update or revision to NRC cost-benefit guidance, then such update or revision will make clear that these considerations are secondary to the NRC’s obligations under the Atomic Energy Act …”</a:t>
            </a:r>
          </a:p>
          <a:p>
            <a:endParaRPr lang="en-US" sz="2400" dirty="0"/>
          </a:p>
          <a:p>
            <a:endParaRPr lang="en-US" sz="2400" dirty="0"/>
          </a:p>
        </p:txBody>
      </p:sp>
      <p:sp>
        <p:nvSpPr>
          <p:cNvPr id="4" name="Slide Number Placeholder 3">
            <a:extLst>
              <a:ext uri="{FF2B5EF4-FFF2-40B4-BE49-F238E27FC236}">
                <a16:creationId xmlns:a16="http://schemas.microsoft.com/office/drawing/2014/main" id="{80E2F7C4-21C6-8554-FF8F-940B6713BBE8}"/>
              </a:ext>
            </a:extLst>
          </p:cNvPr>
          <p:cNvSpPr>
            <a:spLocks noGrp="1"/>
          </p:cNvSpPr>
          <p:nvPr>
            <p:ph type="sldNum" sz="quarter" idx="12"/>
          </p:nvPr>
        </p:nvSpPr>
        <p:spPr/>
        <p:txBody>
          <a:bodyPr/>
          <a:lstStyle/>
          <a:p>
            <a:pPr>
              <a:defRPr/>
            </a:pPr>
            <a:fld id="{DC496B58-ABF0-4EE3-8A33-E94E9710E3E8}" type="slidenum">
              <a:rPr lang="en-US" altLang="en-US" smtClean="0"/>
              <a:pPr>
                <a:defRPr/>
              </a:pPr>
              <a:t>6</a:t>
            </a:fld>
            <a:endParaRPr lang="en-US" altLang="en-US" dirty="0"/>
          </a:p>
        </p:txBody>
      </p:sp>
    </p:spTree>
    <p:extLst>
      <p:ext uri="{BB962C8B-B14F-4D97-AF65-F5344CB8AC3E}">
        <p14:creationId xmlns:p14="http://schemas.microsoft.com/office/powerpoint/2010/main" val="3005744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41E1C-CBD0-A119-6639-9D32757304C7}"/>
              </a:ext>
            </a:extLst>
          </p:cNvPr>
          <p:cNvSpPr>
            <a:spLocks noGrp="1"/>
          </p:cNvSpPr>
          <p:nvPr>
            <p:ph type="title"/>
          </p:nvPr>
        </p:nvSpPr>
        <p:spPr/>
        <p:txBody>
          <a:bodyPr/>
          <a:lstStyle/>
          <a:p>
            <a:r>
              <a:rPr lang="en-US" sz="3600" b="1" dirty="0"/>
              <a:t>Discriminatory aspects of </a:t>
            </a:r>
            <a:br>
              <a:rPr lang="en-US" sz="3600" b="1" dirty="0"/>
            </a:br>
            <a:r>
              <a:rPr lang="en-US" sz="3600" b="1" dirty="0"/>
              <a:t>current assessment framework</a:t>
            </a:r>
          </a:p>
        </p:txBody>
      </p:sp>
      <p:sp>
        <p:nvSpPr>
          <p:cNvPr id="3" name="Content Placeholder 2">
            <a:extLst>
              <a:ext uri="{FF2B5EF4-FFF2-40B4-BE49-F238E27FC236}">
                <a16:creationId xmlns:a16="http://schemas.microsoft.com/office/drawing/2014/main" id="{C6F175FC-8470-B048-29C8-0B88AD6B1F42}"/>
              </a:ext>
            </a:extLst>
          </p:cNvPr>
          <p:cNvSpPr>
            <a:spLocks noGrp="1"/>
          </p:cNvSpPr>
          <p:nvPr>
            <p:ph idx="1"/>
          </p:nvPr>
        </p:nvSpPr>
        <p:spPr/>
        <p:txBody>
          <a:bodyPr/>
          <a:lstStyle/>
          <a:p>
            <a:r>
              <a:rPr lang="en-US" dirty="0"/>
              <a:t>Use of population-averaged dose-response coefficient for cancer mortality</a:t>
            </a:r>
          </a:p>
          <a:p>
            <a:r>
              <a:rPr lang="en-US" dirty="0"/>
              <a:t>MACCS default approach for calculating accident economic cost</a:t>
            </a:r>
          </a:p>
          <a:p>
            <a:r>
              <a:rPr lang="en-US" dirty="0"/>
              <a:t>Emergency response disparities</a:t>
            </a:r>
          </a:p>
        </p:txBody>
      </p:sp>
      <p:sp>
        <p:nvSpPr>
          <p:cNvPr id="4" name="Slide Number Placeholder 3">
            <a:extLst>
              <a:ext uri="{FF2B5EF4-FFF2-40B4-BE49-F238E27FC236}">
                <a16:creationId xmlns:a16="http://schemas.microsoft.com/office/drawing/2014/main" id="{905148C6-34B0-0910-1865-010693607CB3}"/>
              </a:ext>
            </a:extLst>
          </p:cNvPr>
          <p:cNvSpPr>
            <a:spLocks noGrp="1"/>
          </p:cNvSpPr>
          <p:nvPr>
            <p:ph type="sldNum" sz="quarter" idx="12"/>
          </p:nvPr>
        </p:nvSpPr>
        <p:spPr/>
        <p:txBody>
          <a:bodyPr/>
          <a:lstStyle/>
          <a:p>
            <a:pPr>
              <a:defRPr/>
            </a:pPr>
            <a:fld id="{DC496B58-ABF0-4EE3-8A33-E94E9710E3E8}" type="slidenum">
              <a:rPr lang="en-US" altLang="en-US" smtClean="0"/>
              <a:pPr>
                <a:defRPr/>
              </a:pPr>
              <a:t>7</a:t>
            </a:fld>
            <a:endParaRPr lang="en-US" altLang="en-US" dirty="0"/>
          </a:p>
        </p:txBody>
      </p:sp>
    </p:spTree>
    <p:extLst>
      <p:ext uri="{BB962C8B-B14F-4D97-AF65-F5344CB8AC3E}">
        <p14:creationId xmlns:p14="http://schemas.microsoft.com/office/powerpoint/2010/main" val="324683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93024-3191-1904-A43C-B435CF091F23}"/>
              </a:ext>
            </a:extLst>
          </p:cNvPr>
          <p:cNvSpPr>
            <a:spLocks noGrp="1"/>
          </p:cNvSpPr>
          <p:nvPr>
            <p:ph type="title"/>
          </p:nvPr>
        </p:nvSpPr>
        <p:spPr/>
        <p:txBody>
          <a:bodyPr/>
          <a:lstStyle/>
          <a:p>
            <a:r>
              <a:rPr lang="en-US" sz="3600" b="1" dirty="0"/>
              <a:t>Radiation risk coefficient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B048ACB-1F76-72D1-8685-D18A2AA16FEC}"/>
                  </a:ext>
                </a:extLst>
              </p:cNvPr>
              <p:cNvSpPr>
                <a:spLocks noGrp="1"/>
              </p:cNvSpPr>
              <p:nvPr>
                <p:ph idx="1"/>
              </p:nvPr>
            </p:nvSpPr>
            <p:spPr/>
            <p:txBody>
              <a:bodyPr/>
              <a:lstStyle/>
              <a:p>
                <a:r>
                  <a:rPr lang="en-US" sz="2400" dirty="0"/>
                  <a:t>Population-averaged values of radiation risk wash out sensitivities related gender, age, race, economic status</a:t>
                </a:r>
              </a:p>
              <a:p>
                <a:pPr marL="457200" lvl="1" indent="0">
                  <a:buNone/>
                </a:pPr>
                <a:r>
                  <a:rPr lang="en-US" sz="2000" dirty="0"/>
                  <a:t>Fatal cancer risk = dose-response coefficient </a:t>
                </a:r>
                <a:r>
                  <a:rPr lang="en-US" sz="2000" i="1" dirty="0"/>
                  <a:t>x</a:t>
                </a:r>
                <a:r>
                  <a:rPr lang="en-US" sz="2000" dirty="0"/>
                  <a:t> dose</a:t>
                </a:r>
              </a:p>
              <a:p>
                <a:pPr marL="457200" lvl="1" indent="0" algn="ctr">
                  <a:buNone/>
                </a:pPr>
                <a:r>
                  <a:rPr lang="en-US" sz="2000" dirty="0"/>
                  <a:t>=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𝑎𝑣𝑔</m:t>
                        </m:r>
                      </m:sub>
                    </m:sSub>
                    <m:nary>
                      <m:naryPr>
                        <m:chr m:val="∑"/>
                        <m:supHide m:val="on"/>
                        <m:ctrlPr>
                          <a:rPr lang="en-US" sz="2000" i="1" smtClean="0">
                            <a:latin typeface="Cambria Math" panose="02040503050406030204" pitchFamily="18" charset="0"/>
                          </a:rPr>
                        </m:ctrlPr>
                      </m:naryPr>
                      <m:sub>
                        <m:r>
                          <m:rPr>
                            <m:brk m:alnAt="7"/>
                          </m:rPr>
                          <a:rPr lang="en-US" sz="2000" b="0" i="1" smtClean="0">
                            <a:latin typeface="Cambria Math" panose="02040503050406030204" pitchFamily="18" charset="0"/>
                          </a:rPr>
                          <m:t>𝑖</m:t>
                        </m:r>
                      </m:sub>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𝐷</m:t>
                            </m:r>
                          </m:e>
                          <m:sub>
                            <m:r>
                              <a:rPr lang="en-US" sz="2000" b="0" i="1" smtClean="0">
                                <a:latin typeface="Cambria Math" panose="02040503050406030204" pitchFamily="18" charset="0"/>
                              </a:rPr>
                              <m:t>𝑖</m:t>
                            </m:r>
                          </m:sub>
                        </m:sSub>
                      </m:e>
                    </m:nary>
                  </m:oMath>
                </a14:m>
                <a:r>
                  <a:rPr lang="en-US" sz="2000" i="1" baseline="-25000" dirty="0"/>
                  <a:t> </a:t>
                </a:r>
              </a:p>
              <a:p>
                <a:pPr marL="457200" lvl="1" indent="0" algn="ctr">
                  <a:buNone/>
                </a:pPr>
                <a:r>
                  <a:rPr lang="en-US" sz="2000" i="1" dirty="0"/>
                  <a:t>Or</a:t>
                </a:r>
              </a:p>
              <a:p>
                <a:pPr marL="457200" lvl="1" indent="0">
                  <a:buNone/>
                </a:pPr>
                <a:r>
                  <a:rPr lang="en-US" sz="2000" dirty="0"/>
                  <a:t>Fatal cancer risk = vulnerability </a:t>
                </a:r>
                <a:r>
                  <a:rPr lang="en-US" sz="2000" i="1" dirty="0"/>
                  <a:t>x</a:t>
                </a:r>
                <a:r>
                  <a:rPr lang="en-US" sz="2000" dirty="0"/>
                  <a:t> dose</a:t>
                </a:r>
              </a:p>
              <a:p>
                <a:pPr marL="457200" lvl="1" indent="0" algn="ctr">
                  <a:buNone/>
                </a:pPr>
                <a:r>
                  <a:rPr lang="en-US" sz="2000" dirty="0"/>
                  <a:t>= </a:t>
                </a:r>
                <a14:m>
                  <m:oMath xmlns:m="http://schemas.openxmlformats.org/officeDocument/2006/math">
                    <m:nary>
                      <m:naryPr>
                        <m:chr m:val="∑"/>
                        <m:supHide m:val="on"/>
                        <m:ctrlPr>
                          <a:rPr lang="en-US" sz="2000" i="1" smtClean="0">
                            <a:latin typeface="Cambria Math" panose="02040503050406030204" pitchFamily="18" charset="0"/>
                          </a:rPr>
                        </m:ctrlPr>
                      </m:naryPr>
                      <m:sub>
                        <m:r>
                          <m:rPr>
                            <m:brk m:alnAt="7"/>
                          </m:rPr>
                          <a:rPr lang="en-US" sz="2000" b="0" i="1" smtClean="0">
                            <a:latin typeface="Cambria Math" panose="02040503050406030204" pitchFamily="18" charset="0"/>
                          </a:rPr>
                          <m:t>𝑖</m:t>
                        </m:r>
                      </m:sub>
                      <m:sup/>
                      <m:e>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𝑣</m:t>
                            </m:r>
                          </m:e>
                          <m:sub>
                            <m:r>
                              <a:rPr lang="en-US" sz="2000" b="0" i="1" smtClean="0">
                                <a:latin typeface="Cambria Math" panose="02040503050406030204" pitchFamily="18" charset="0"/>
                              </a:rPr>
                              <m:t>𝑖</m:t>
                            </m:r>
                          </m:sub>
                        </m:sSub>
                      </m:e>
                    </m:nary>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𝐷</m:t>
                        </m:r>
                      </m:e>
                      <m:sub>
                        <m:r>
                          <a:rPr lang="en-US" sz="2000" b="0" i="1" smtClean="0">
                            <a:latin typeface="Cambria Math" panose="02040503050406030204" pitchFamily="18" charset="0"/>
                          </a:rPr>
                          <m:t>𝑖</m:t>
                        </m:r>
                      </m:sub>
                    </m:sSub>
                  </m:oMath>
                </a14:m>
                <a:endParaRPr lang="en-US" sz="2000" dirty="0"/>
              </a:p>
              <a:p>
                <a:r>
                  <a:rPr lang="en-US" sz="2400" dirty="0"/>
                  <a:t>Simply put, “a rem is not a rem” when disparities in cancer survival rates are considered</a:t>
                </a:r>
              </a:p>
              <a:p>
                <a:pPr lvl="1"/>
                <a:r>
                  <a:rPr lang="en-US" sz="2000" dirty="0"/>
                  <a:t>Morbidity risk, rather than mortality risk, should be the focus</a:t>
                </a:r>
              </a:p>
              <a:p>
                <a:r>
                  <a:rPr lang="en-US" sz="2400" dirty="0"/>
                  <a:t>Mortality rates among cancer patients can range up to 50 percent higher for the most disadvantaged groups</a:t>
                </a:r>
              </a:p>
              <a:p>
                <a:pPr marL="457200" lvl="1" indent="0">
                  <a:buNone/>
                </a:pPr>
                <a:endParaRPr lang="en-US" sz="2400" dirty="0"/>
              </a:p>
            </p:txBody>
          </p:sp>
        </mc:Choice>
        <mc:Fallback>
          <p:sp>
            <p:nvSpPr>
              <p:cNvPr id="3" name="Content Placeholder 2">
                <a:extLst>
                  <a:ext uri="{FF2B5EF4-FFF2-40B4-BE49-F238E27FC236}">
                    <a16:creationId xmlns:a16="http://schemas.microsoft.com/office/drawing/2014/main" id="{2B048ACB-1F76-72D1-8685-D18A2AA16FEC}"/>
                  </a:ext>
                </a:extLst>
              </p:cNvPr>
              <p:cNvSpPr>
                <a:spLocks noGrp="1" noRot="1" noChangeAspect="1" noMove="1" noResize="1" noEditPoints="1" noAdjustHandles="1" noChangeArrowheads="1" noChangeShapeType="1" noTextEdit="1"/>
              </p:cNvSpPr>
              <p:nvPr>
                <p:ph idx="1"/>
              </p:nvPr>
            </p:nvSpPr>
            <p:spPr>
              <a:blipFill>
                <a:blip r:embed="rId2"/>
                <a:stretch>
                  <a:fillRect l="-963" t="-943" b="-606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49AFA28-38F8-3EFE-7306-62ECC2DDC16D}"/>
              </a:ext>
            </a:extLst>
          </p:cNvPr>
          <p:cNvSpPr>
            <a:spLocks noGrp="1"/>
          </p:cNvSpPr>
          <p:nvPr>
            <p:ph type="sldNum" sz="quarter" idx="12"/>
          </p:nvPr>
        </p:nvSpPr>
        <p:spPr/>
        <p:txBody>
          <a:bodyPr/>
          <a:lstStyle/>
          <a:p>
            <a:pPr>
              <a:defRPr/>
            </a:pPr>
            <a:fld id="{DC496B58-ABF0-4EE3-8A33-E94E9710E3E8}" type="slidenum">
              <a:rPr lang="en-US" altLang="en-US" smtClean="0"/>
              <a:pPr>
                <a:defRPr/>
              </a:pPr>
              <a:t>8</a:t>
            </a:fld>
            <a:endParaRPr lang="en-US" altLang="en-US" dirty="0"/>
          </a:p>
        </p:txBody>
      </p:sp>
    </p:spTree>
    <p:extLst>
      <p:ext uri="{BB962C8B-B14F-4D97-AF65-F5344CB8AC3E}">
        <p14:creationId xmlns:p14="http://schemas.microsoft.com/office/powerpoint/2010/main" val="2899934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0B02-BA24-BA47-52C4-CFC0D39480E4}"/>
              </a:ext>
            </a:extLst>
          </p:cNvPr>
          <p:cNvSpPr>
            <a:spLocks noGrp="1"/>
          </p:cNvSpPr>
          <p:nvPr>
            <p:ph type="title"/>
          </p:nvPr>
        </p:nvSpPr>
        <p:spPr/>
        <p:txBody>
          <a:bodyPr/>
          <a:lstStyle/>
          <a:p>
            <a:r>
              <a:rPr lang="en-US" sz="3600" b="1" dirty="0"/>
              <a:t>Racial/ethnic disparities</a:t>
            </a:r>
          </a:p>
        </p:txBody>
      </p:sp>
      <p:pic>
        <p:nvPicPr>
          <p:cNvPr id="6" name="Content Placeholder 5" descr="Table">
            <a:extLst>
              <a:ext uri="{FF2B5EF4-FFF2-40B4-BE49-F238E27FC236}">
                <a16:creationId xmlns:a16="http://schemas.microsoft.com/office/drawing/2014/main" id="{02396B2A-3456-FD71-ABFC-76E883EC5E0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94161"/>
            <a:ext cx="8229600" cy="4338040"/>
          </a:xfrm>
        </p:spPr>
      </p:pic>
      <p:sp>
        <p:nvSpPr>
          <p:cNvPr id="4" name="Slide Number Placeholder 3">
            <a:extLst>
              <a:ext uri="{FF2B5EF4-FFF2-40B4-BE49-F238E27FC236}">
                <a16:creationId xmlns:a16="http://schemas.microsoft.com/office/drawing/2014/main" id="{6F30DBAE-2FBE-F4EB-DCF6-0940CD08612E}"/>
              </a:ext>
            </a:extLst>
          </p:cNvPr>
          <p:cNvSpPr>
            <a:spLocks noGrp="1"/>
          </p:cNvSpPr>
          <p:nvPr>
            <p:ph type="sldNum" sz="quarter" idx="12"/>
          </p:nvPr>
        </p:nvSpPr>
        <p:spPr/>
        <p:txBody>
          <a:bodyPr/>
          <a:lstStyle/>
          <a:p>
            <a:pPr>
              <a:defRPr/>
            </a:pPr>
            <a:fld id="{DC496B58-ABF0-4EE3-8A33-E94E9710E3E8}" type="slidenum">
              <a:rPr lang="en-US" altLang="en-US" smtClean="0"/>
              <a:pPr>
                <a:defRPr/>
              </a:pPr>
              <a:t>9</a:t>
            </a:fld>
            <a:endParaRPr lang="en-US" altLang="en-US" dirty="0"/>
          </a:p>
        </p:txBody>
      </p:sp>
      <p:sp>
        <p:nvSpPr>
          <p:cNvPr id="3" name="TextBox 2">
            <a:extLst>
              <a:ext uri="{FF2B5EF4-FFF2-40B4-BE49-F238E27FC236}">
                <a16:creationId xmlns:a16="http://schemas.microsoft.com/office/drawing/2014/main" id="{BCDD6C70-A37D-8AD5-1896-9D2165E79388}"/>
              </a:ext>
            </a:extLst>
          </p:cNvPr>
          <p:cNvSpPr txBox="1"/>
          <p:nvPr/>
        </p:nvSpPr>
        <p:spPr>
          <a:xfrm>
            <a:off x="457200" y="6065200"/>
            <a:ext cx="7924800" cy="646331"/>
          </a:xfrm>
          <a:prstGeom prst="rect">
            <a:avLst/>
          </a:prstGeom>
          <a:noFill/>
        </p:spPr>
        <p:txBody>
          <a:bodyPr wrap="square" rtlCol="0">
            <a:spAutoFit/>
          </a:bodyPr>
          <a:lstStyle/>
          <a:p>
            <a:pPr algn="ctr"/>
            <a:r>
              <a:rPr lang="en-US" sz="1800" i="0" u="none" strike="noStrike" baseline="0" dirty="0">
                <a:latin typeface="+mn-lt"/>
              </a:rPr>
              <a:t>Gopal K. Singh and Ahmedin Jemal. Journal of Environmental and Public Health, 2017</a:t>
            </a:r>
            <a:r>
              <a:rPr lang="en-US" sz="1800" dirty="0">
                <a:latin typeface="+mn-lt"/>
              </a:rPr>
              <a:t>.</a:t>
            </a:r>
            <a:r>
              <a:rPr lang="fr-FR" sz="1800" dirty="0">
                <a:latin typeface="+mn-lt"/>
              </a:rPr>
              <a:t> </a:t>
            </a:r>
            <a:r>
              <a:rPr lang="en-US" sz="1800" i="0" u="none" strike="noStrike" baseline="0" dirty="0">
                <a:latin typeface="+mn-lt"/>
              </a:rPr>
              <a:t>http://dx.doi.org/10.1155/2017/2819372</a:t>
            </a:r>
            <a:endParaRPr lang="en-US" dirty="0">
              <a:latin typeface="+mn-lt"/>
            </a:endParaRPr>
          </a:p>
        </p:txBody>
      </p:sp>
    </p:spTree>
    <p:extLst>
      <p:ext uri="{BB962C8B-B14F-4D97-AF65-F5344CB8AC3E}">
        <p14:creationId xmlns:p14="http://schemas.microsoft.com/office/powerpoint/2010/main" val="1031264800"/>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25819</TotalTime>
  <Words>1133</Words>
  <Application>Microsoft Office PowerPoint</Application>
  <PresentationFormat>On-screen Show (4:3)</PresentationFormat>
  <Paragraphs>95</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Arial Black</vt:lpstr>
      <vt:lpstr>Cambria Math</vt:lpstr>
      <vt:lpstr>Default Design</vt:lpstr>
      <vt:lpstr>Do the NRC's Regulatory Applications of Consequence Analysis Promote Environmental Racism and Injustice?</vt:lpstr>
      <vt:lpstr>History of environmental justice  at the NRC</vt:lpstr>
      <vt:lpstr>EJ in environmental impact statements</vt:lpstr>
      <vt:lpstr>The NRC’s renewed environmental  justice mandate</vt:lpstr>
      <vt:lpstr>Cost-benefit analyses</vt:lpstr>
      <vt:lpstr>Previous staff position</vt:lpstr>
      <vt:lpstr>Discriminatory aspects of  current assessment framework</vt:lpstr>
      <vt:lpstr>Radiation risk coefficient</vt:lpstr>
      <vt:lpstr>Racial/ethnic disparities</vt:lpstr>
      <vt:lpstr>Socioeconomic disparities</vt:lpstr>
      <vt:lpstr>A growing problem</vt:lpstr>
      <vt:lpstr>Accident economic cost methodology</vt:lpstr>
      <vt:lpstr>Emergency response</vt:lpstr>
      <vt:lpstr>Integrating radiological hazard and social vulnerability </vt:lpstr>
      <vt:lpstr>CDC social vulnerability index</vt:lpstr>
      <vt:lpstr>Peak dose versus  socio-technical risk  (Pence et al. 2019)</vt:lpstr>
      <vt:lpstr>Conclusions</vt:lpstr>
    </vt:vector>
  </TitlesOfParts>
  <Company>USNRC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Arial Black 40 on white background</dc:title>
  <dc:creator>Ruth Michelle Schroll</dc:creator>
  <cp:lastModifiedBy>Edwin Lyman</cp:lastModifiedBy>
  <cp:revision>1595</cp:revision>
  <dcterms:created xsi:type="dcterms:W3CDTF">2008-04-15T13:13:55Z</dcterms:created>
  <dcterms:modified xsi:type="dcterms:W3CDTF">2022-09-20T22:14:56Z</dcterms:modified>
</cp:coreProperties>
</file>